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11"/>
  </p:notesMasterIdLst>
  <p:handoutMasterIdLst>
    <p:handoutMasterId r:id="rId12"/>
  </p:handoutMasterIdLst>
  <p:sldIdLst>
    <p:sldId id="3663" r:id="rId2"/>
    <p:sldId id="17291" r:id="rId3"/>
    <p:sldId id="17288" r:id="rId4"/>
    <p:sldId id="17292" r:id="rId5"/>
    <p:sldId id="3587" r:id="rId6"/>
    <p:sldId id="17290" r:id="rId7"/>
    <p:sldId id="17295" r:id="rId8"/>
    <p:sldId id="17296" r:id="rId9"/>
    <p:sldId id="2995" r:id="rId10"/>
  </p:sldIdLst>
  <p:sldSz cx="9144000" cy="5143500" type="screen16x9"/>
  <p:notesSz cx="6858000" cy="9144000"/>
  <p:custDataLst>
    <p:tags r:id="rId13"/>
  </p:custDataLst>
  <p:defaultTextStyle>
    <a:defPPr>
      <a:defRPr lang="en-US"/>
    </a:defPPr>
    <a:lvl1pPr marL="0" algn="l" defTabSz="685543" rtl="0" eaLnBrk="1" latinLnBrk="0" hangingPunct="1">
      <a:defRPr sz="1350" kern="1200">
        <a:solidFill>
          <a:schemeClr val="tx1"/>
        </a:solidFill>
        <a:latin typeface="+mn-lt"/>
        <a:ea typeface="+mn-ea"/>
        <a:cs typeface="+mn-cs"/>
      </a:defRPr>
    </a:lvl1pPr>
    <a:lvl2pPr marL="342771" algn="l" defTabSz="685543" rtl="0" eaLnBrk="1" latinLnBrk="0" hangingPunct="1">
      <a:defRPr sz="1350" kern="1200">
        <a:solidFill>
          <a:schemeClr val="tx1"/>
        </a:solidFill>
        <a:latin typeface="+mn-lt"/>
        <a:ea typeface="+mn-ea"/>
        <a:cs typeface="+mn-cs"/>
      </a:defRPr>
    </a:lvl2pPr>
    <a:lvl3pPr marL="685543" algn="l" defTabSz="685543" rtl="0" eaLnBrk="1" latinLnBrk="0" hangingPunct="1">
      <a:defRPr sz="1350" kern="1200">
        <a:solidFill>
          <a:schemeClr val="tx1"/>
        </a:solidFill>
        <a:latin typeface="+mn-lt"/>
        <a:ea typeface="+mn-ea"/>
        <a:cs typeface="+mn-cs"/>
      </a:defRPr>
    </a:lvl3pPr>
    <a:lvl4pPr marL="1028314" algn="l" defTabSz="685543" rtl="0" eaLnBrk="1" latinLnBrk="0" hangingPunct="1">
      <a:defRPr sz="1350" kern="1200">
        <a:solidFill>
          <a:schemeClr val="tx1"/>
        </a:solidFill>
        <a:latin typeface="+mn-lt"/>
        <a:ea typeface="+mn-ea"/>
        <a:cs typeface="+mn-cs"/>
      </a:defRPr>
    </a:lvl4pPr>
    <a:lvl5pPr marL="1371086" algn="l" defTabSz="685543" rtl="0" eaLnBrk="1" latinLnBrk="0" hangingPunct="1">
      <a:defRPr sz="1350" kern="1200">
        <a:solidFill>
          <a:schemeClr val="tx1"/>
        </a:solidFill>
        <a:latin typeface="+mn-lt"/>
        <a:ea typeface="+mn-ea"/>
        <a:cs typeface="+mn-cs"/>
      </a:defRPr>
    </a:lvl5pPr>
    <a:lvl6pPr marL="1713857" algn="l" defTabSz="685543" rtl="0" eaLnBrk="1" latinLnBrk="0" hangingPunct="1">
      <a:defRPr sz="1350" kern="1200">
        <a:solidFill>
          <a:schemeClr val="tx1"/>
        </a:solidFill>
        <a:latin typeface="+mn-lt"/>
        <a:ea typeface="+mn-ea"/>
        <a:cs typeface="+mn-cs"/>
      </a:defRPr>
    </a:lvl6pPr>
    <a:lvl7pPr marL="2056629" algn="l" defTabSz="685543" rtl="0" eaLnBrk="1" latinLnBrk="0" hangingPunct="1">
      <a:defRPr sz="1350" kern="1200">
        <a:solidFill>
          <a:schemeClr val="tx1"/>
        </a:solidFill>
        <a:latin typeface="+mn-lt"/>
        <a:ea typeface="+mn-ea"/>
        <a:cs typeface="+mn-cs"/>
      </a:defRPr>
    </a:lvl7pPr>
    <a:lvl8pPr marL="2399400" algn="l" defTabSz="685543" rtl="0" eaLnBrk="1" latinLnBrk="0" hangingPunct="1">
      <a:defRPr sz="1350" kern="1200">
        <a:solidFill>
          <a:schemeClr val="tx1"/>
        </a:solidFill>
        <a:latin typeface="+mn-lt"/>
        <a:ea typeface="+mn-ea"/>
        <a:cs typeface="+mn-cs"/>
      </a:defRPr>
    </a:lvl8pPr>
    <a:lvl9pPr marL="2742171" algn="l" defTabSz="68554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2F9528-70F5-9C2A-0D81-403001422AD3}" name="Andrew Bontempo" initials="AB" userId="S::andrew.bontempo@movember.com::9207e7d1-2b99-4343-af3f-db0bba41be66" providerId="AD"/>
  <p188:author id="{6BEBAC55-4576-AF16-4C09-577ADEEEECD2}" name="Andrew Bontempo" initials="AB" userId="7UWdq84xraNQU98ZfczujJ6fCAt/MhEm1Mn1a2VJZUY=" providerId="None"/>
  <p188:author id="{0BF4B268-C030-AC87-B532-CBC36CC87C42}" name="Mitch Hermansen" initials="MH" userId="drC+wJHPhE+461csTaIUhJohATEi0WGiCdS1YQ1k9j0=" providerId="None"/>
  <p188:author id="{AEECFB7D-D3D2-EB76-4626-9D194A27BEC7}" name="Thomas Walters" initials="TW" userId="YiZrWoTYwGGRBLL925r/jdIELcSAcAzDDw3eYDJNzkw=" providerId="None"/>
  <p188:author id="{176C69B2-F502-911D-5125-541B6794CB6C}" name="Sam McKeown" initials="SM" userId="S::sam.mckeown@movember.com::5dbc9e38-5367-4bda-9c00-ed2bdd080c22" providerId="AD"/>
  <p188:author id="{27DCB3D7-B482-37CE-387E-7A81DB049461}" name="Mitch Hermansen" initials="MH" userId="S::mitch.hermansen@movember.com::8d3cc15a-4bd5-4ba0-acd0-82bc98e3e54e" providerId="AD"/>
  <p188:author id="{AABB91DE-0805-59C9-2DF6-6AAD03A20E85}" name="Rebecca Joy" initials="RJ" userId="S::rebecca.joy@movember.com::a88f562c-9d3c-4e7a-93a9-453a38db8998" providerId="AD"/>
  <p188:author id="{367CFFF7-52D3-1989-EC8F-2441D6FD1615}" name="Jess McEwin" initials="" userId="S::jess.mcewin@movember.com::2b0c4e14-a218-4c8d-bd56-cd06cee0bc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a Finlayson" initials="OF" lastIdx="19" clrIdx="0">
    <p:extLst>
      <p:ext uri="{19B8F6BF-5375-455C-9EA6-DF929625EA0E}">
        <p15:presenceInfo xmlns:p15="http://schemas.microsoft.com/office/powerpoint/2012/main" userId="S::olivia.finlayson@movember.com::b19e19e9-e48d-4e67-9ad6-cb0a2e27102a" providerId="AD"/>
      </p:ext>
    </p:extLst>
  </p:cmAuthor>
  <p:cmAuthor id="2" name="Sam Wilson" initials="SW" lastIdx="8" clrIdx="1">
    <p:extLst>
      <p:ext uri="{19B8F6BF-5375-455C-9EA6-DF929625EA0E}">
        <p15:presenceInfo xmlns:p15="http://schemas.microsoft.com/office/powerpoint/2012/main" userId="S::sam.wilson@movember.com::b3519832-5e18-4b45-b4e9-bdb0b085d6b9" providerId="AD"/>
      </p:ext>
    </p:extLst>
  </p:cmAuthor>
  <p:cmAuthor id="3" name="Mitch Hermansen" initials="MH" lastIdx="1" clrIdx="2">
    <p:extLst>
      <p:ext uri="{19B8F6BF-5375-455C-9EA6-DF929625EA0E}">
        <p15:presenceInfo xmlns:p15="http://schemas.microsoft.com/office/powerpoint/2012/main" userId="S::mitch.hermansen@movember.com::8d3cc15a-4bd5-4ba0-acd0-82bc98e3e5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946"/>
    <a:srgbClr val="F6EFEB"/>
    <a:srgbClr val="0000FF"/>
    <a:srgbClr val="006AF9"/>
    <a:srgbClr val="F5CB45"/>
    <a:srgbClr val="0000FE"/>
    <a:srgbClr val="C5E1AE"/>
    <a:srgbClr val="E6E6E6"/>
    <a:srgbClr val="66A6FB"/>
    <a:srgbClr val="829E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BDCCC-1CF6-45A3-8D17-677C278FA845}" v="62" dt="2026-02-16T22:17:25.59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3" autoAdjust="0"/>
    <p:restoredTop sz="79971" autoAdjust="0"/>
  </p:normalViewPr>
  <p:slideViewPr>
    <p:cSldViewPr snapToGrid="0" snapToObjects="1">
      <p:cViewPr>
        <p:scale>
          <a:sx n="125" d="100"/>
          <a:sy n="125" d="100"/>
        </p:scale>
        <p:origin x="1512" y="-36"/>
      </p:cViewPr>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2/17/2026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dirty="0"/>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4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1.8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2.2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23.1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4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9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5.13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8.3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5.8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6.58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7.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9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8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1.8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2.2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23.1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5.13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8.3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5.8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6.58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7.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8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2/17/2026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771" rtl="0" eaLnBrk="1" latinLnBrk="0" hangingPunct="1">
      <a:defRPr sz="900" kern="1200">
        <a:solidFill>
          <a:schemeClr val="tx1"/>
        </a:solidFill>
        <a:latin typeface="Calibri Light"/>
        <a:ea typeface="+mn-ea"/>
        <a:cs typeface="+mn-cs"/>
      </a:defRPr>
    </a:lvl1pPr>
    <a:lvl2pPr marL="342771" algn="l" defTabSz="342771" rtl="0" eaLnBrk="1" latinLnBrk="0" hangingPunct="1">
      <a:defRPr sz="900" kern="1200">
        <a:solidFill>
          <a:schemeClr val="tx1"/>
        </a:solidFill>
        <a:latin typeface="Calibri Light"/>
        <a:ea typeface="+mn-ea"/>
        <a:cs typeface="+mn-cs"/>
      </a:defRPr>
    </a:lvl2pPr>
    <a:lvl3pPr marL="685543" algn="l" defTabSz="342771" rtl="0" eaLnBrk="1" latinLnBrk="0" hangingPunct="1">
      <a:defRPr sz="900" kern="1200">
        <a:solidFill>
          <a:schemeClr val="tx1"/>
        </a:solidFill>
        <a:latin typeface="Calibri Light"/>
        <a:ea typeface="+mn-ea"/>
        <a:cs typeface="+mn-cs"/>
      </a:defRPr>
    </a:lvl3pPr>
    <a:lvl4pPr marL="1028314" algn="l" defTabSz="342771" rtl="0" eaLnBrk="1" latinLnBrk="0" hangingPunct="1">
      <a:defRPr sz="900" kern="1200">
        <a:solidFill>
          <a:schemeClr val="tx1"/>
        </a:solidFill>
        <a:latin typeface="Calibri Light"/>
        <a:ea typeface="+mn-ea"/>
        <a:cs typeface="+mn-cs"/>
      </a:defRPr>
    </a:lvl4pPr>
    <a:lvl5pPr marL="1371086" algn="l" defTabSz="342771" rtl="0" eaLnBrk="1" latinLnBrk="0" hangingPunct="1">
      <a:defRPr sz="900" kern="1200">
        <a:solidFill>
          <a:schemeClr val="tx1"/>
        </a:solidFill>
        <a:latin typeface="Calibri Light"/>
        <a:ea typeface="+mn-ea"/>
        <a:cs typeface="+mn-cs"/>
      </a:defRPr>
    </a:lvl5pPr>
    <a:lvl6pPr marL="1713857" algn="l" defTabSz="342771" rtl="0" eaLnBrk="1" latinLnBrk="0" hangingPunct="1">
      <a:defRPr sz="900" kern="1200">
        <a:solidFill>
          <a:schemeClr val="tx1"/>
        </a:solidFill>
        <a:latin typeface="+mn-lt"/>
        <a:ea typeface="+mn-ea"/>
        <a:cs typeface="+mn-cs"/>
      </a:defRPr>
    </a:lvl6pPr>
    <a:lvl7pPr marL="2056629" algn="l" defTabSz="342771" rtl="0" eaLnBrk="1" latinLnBrk="0" hangingPunct="1">
      <a:defRPr sz="900" kern="1200">
        <a:solidFill>
          <a:schemeClr val="tx1"/>
        </a:solidFill>
        <a:latin typeface="+mn-lt"/>
        <a:ea typeface="+mn-ea"/>
        <a:cs typeface="+mn-cs"/>
      </a:defRPr>
    </a:lvl7pPr>
    <a:lvl8pPr marL="2399400" algn="l" defTabSz="342771" rtl="0" eaLnBrk="1" latinLnBrk="0" hangingPunct="1">
      <a:defRPr sz="900" kern="1200">
        <a:solidFill>
          <a:schemeClr val="tx1"/>
        </a:solidFill>
        <a:latin typeface="+mn-lt"/>
        <a:ea typeface="+mn-ea"/>
        <a:cs typeface="+mn-cs"/>
      </a:defRPr>
    </a:lvl8pPr>
    <a:lvl9pPr marL="2742171" algn="l" defTabSz="3427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hojaxF7Rc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788D215-57D9-A84D-9118-28A9A2FA90B3}" type="slidenum">
              <a:rPr lang="en-US" smtClean="0"/>
              <a:t>1</a:t>
            </a:fld>
            <a:endParaRPr lang="en-US"/>
          </a:p>
        </p:txBody>
      </p:sp>
    </p:spTree>
    <p:extLst>
      <p:ext uri="{BB962C8B-B14F-4D97-AF65-F5344CB8AC3E}">
        <p14:creationId xmlns:p14="http://schemas.microsoft.com/office/powerpoint/2010/main" val="188238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800" dirty="0"/>
              <a:t>Well folks, it’s that time of year… April is Testicular Cancer Awareness Month. </a:t>
            </a:r>
          </a:p>
          <a:p>
            <a:pPr marL="342900" indent="-342900">
              <a:buFont typeface="Arial" panose="020B0604020202020204" pitchFamily="34" charset="0"/>
              <a:buChar char="•"/>
            </a:pPr>
            <a:r>
              <a:rPr lang="en-US" sz="2800" dirty="0"/>
              <a:t>Get excited!</a:t>
            </a:r>
            <a:endParaRPr lang="en-US" sz="2800" dirty="0">
              <a:ea typeface="Calibri Light"/>
              <a:cs typeface="Calibri Light"/>
            </a:endParaRPr>
          </a:p>
          <a:p>
            <a:pPr marL="342900" indent="-342900">
              <a:buFont typeface="Arial" panose="020B0604020202020204" pitchFamily="34" charset="0"/>
              <a:buChar char="•"/>
            </a:pPr>
            <a:r>
              <a:rPr lang="en-US" sz="2800" dirty="0"/>
              <a:t>In all seriousness, this past November we rallied as a team/company to raise some serious funds and conversations for an amazing cause: Movember and men’s health. </a:t>
            </a:r>
          </a:p>
          <a:p>
            <a:pPr marL="342900" indent="-342900">
              <a:buFont typeface="Arial" panose="020B0604020202020204" pitchFamily="34" charset="0"/>
              <a:buChar char="•"/>
            </a:pPr>
            <a:r>
              <a:rPr lang="en-US" sz="2800" dirty="0"/>
              <a:t>The folks at Movember shared this quick PowerPoint to help us continue the conversation – after all, our health matters </a:t>
            </a:r>
            <a:r>
              <a:rPr lang="en-US" sz="2800" b="1" dirty="0"/>
              <a:t>all year round </a:t>
            </a:r>
            <a:r>
              <a:rPr lang="en-US" sz="2800" b="0" dirty="0"/>
              <a:t>(not just for one month) </a:t>
            </a:r>
            <a:r>
              <a:rPr lang="en-US" sz="2800" dirty="0"/>
              <a:t>and we could use a reminder on a few things.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66883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900" b="0" u="none" dirty="0">
              <a:latin typeface="Overpass" panose="00000500000000000000" pitchFamily="2" charset="0"/>
              <a:ea typeface="Calibri"/>
              <a:cs typeface="Times New Roman"/>
            </a:endParaRPr>
          </a:p>
          <a:p>
            <a:pPr marL="171450" indent="-171450">
              <a:buFont typeface="Arial" panose="020B0604020202020204" pitchFamily="34" charset="0"/>
              <a:buChar char="•"/>
            </a:pPr>
            <a:r>
              <a:rPr lang="en-GB" sz="900" b="0" u="none" dirty="0">
                <a:latin typeface="Overpass"/>
                <a:ea typeface="Calibri"/>
                <a:cs typeface="Times New Roman"/>
              </a:rPr>
              <a:t>This month</a:t>
            </a:r>
            <a:r>
              <a:rPr lang="en-GB" dirty="0">
                <a:latin typeface="Overpass"/>
                <a:ea typeface="Calibri"/>
                <a:cs typeface="Times New Roman"/>
              </a:rPr>
              <a:t>,</a:t>
            </a:r>
            <a:r>
              <a:rPr lang="en-GB" sz="900" b="0" u="none" dirty="0">
                <a:latin typeface="Overpass"/>
                <a:ea typeface="Calibri"/>
                <a:cs typeface="Times New Roman"/>
              </a:rPr>
              <a:t> </a:t>
            </a:r>
            <a:r>
              <a:rPr lang="en-GB" sz="900" b="0" u="none" dirty="0" err="1">
                <a:latin typeface="Overpass"/>
                <a:ea typeface="Calibri"/>
                <a:cs typeface="Times New Roman"/>
              </a:rPr>
              <a:t>Movember</a:t>
            </a:r>
            <a:r>
              <a:rPr lang="en-GB" sz="900" b="0" u="none" dirty="0">
                <a:latin typeface="Overpass"/>
                <a:ea typeface="Calibri"/>
                <a:cs typeface="Times New Roman"/>
              </a:rPr>
              <a:t> has launched their “Know They Nuts” campaign in support of Testicular Cancer Awareness Month</a:t>
            </a:r>
            <a:r>
              <a:rPr lang="en-GB" dirty="0">
                <a:latin typeface="Overpass"/>
                <a:ea typeface="Calibri"/>
                <a:cs typeface="Times New Roman"/>
              </a:rPr>
              <a:t>.</a:t>
            </a:r>
            <a:endParaRPr lang="en-GB" sz="900" b="0" u="none" dirty="0">
              <a:latin typeface="Overpass" panose="00000500000000000000" pitchFamily="2" charset="0"/>
              <a:ea typeface="Calibri"/>
              <a:cs typeface="Times New Roman"/>
            </a:endParaRPr>
          </a:p>
          <a:p>
            <a:pPr marL="171450" indent="-171450">
              <a:buFont typeface="Arial" panose="020B0604020202020204" pitchFamily="34" charset="0"/>
              <a:buChar char="•"/>
            </a:pPr>
            <a:r>
              <a:rPr lang="en-GB" dirty="0">
                <a:latin typeface="Overpass"/>
                <a:ea typeface="Calibri"/>
                <a:cs typeface="Times New Roman"/>
              </a:rPr>
              <a:t>It's important because</a:t>
            </a:r>
            <a:r>
              <a:rPr lang="en-GB" sz="900" b="0" u="none" dirty="0">
                <a:latin typeface="Overpass"/>
                <a:ea typeface="Calibri"/>
                <a:cs typeface="Times New Roman"/>
              </a:rPr>
              <a:t> testicular cancer is </a:t>
            </a:r>
            <a:r>
              <a:rPr lang="en-GB" dirty="0">
                <a:latin typeface="Overpass"/>
                <a:ea typeface="Calibri"/>
                <a:cs typeface="Times New Roman"/>
              </a:rPr>
              <a:t>the most</a:t>
            </a:r>
            <a:r>
              <a:rPr lang="en-GB" sz="900" b="0" u="none" dirty="0">
                <a:latin typeface="Overpass"/>
                <a:ea typeface="Calibri"/>
                <a:cs typeface="Times New Roman"/>
              </a:rPr>
              <a:t> commonly diagnosed cancer for young men.</a:t>
            </a:r>
          </a:p>
          <a:p>
            <a:pPr marL="171450" indent="-171450">
              <a:buFont typeface="Arial" panose="020B0604020202020204" pitchFamily="34" charset="0"/>
              <a:buChar char="•"/>
            </a:pPr>
            <a:r>
              <a:rPr lang="en-GB" dirty="0">
                <a:latin typeface="Overpass"/>
                <a:ea typeface="Calibri"/>
                <a:cs typeface="Times New Roman"/>
              </a:rPr>
              <a:t>The "Know</a:t>
            </a:r>
            <a:r>
              <a:rPr lang="en-GB" sz="900" b="0" u="none" dirty="0">
                <a:latin typeface="Overpass"/>
                <a:ea typeface="Calibri"/>
                <a:cs typeface="Times New Roman"/>
              </a:rPr>
              <a:t> Thy Nuts” </a:t>
            </a:r>
            <a:r>
              <a:rPr lang="en-GB" dirty="0">
                <a:latin typeface="Overpass"/>
                <a:ea typeface="Calibri"/>
                <a:cs typeface="Times New Roman"/>
              </a:rPr>
              <a:t>campaign is</a:t>
            </a:r>
            <a:r>
              <a:rPr lang="en-GB" sz="900" b="0" u="none" dirty="0">
                <a:latin typeface="Overpass"/>
                <a:ea typeface="Calibri"/>
                <a:cs typeface="Times New Roman"/>
              </a:rPr>
              <a:t> about encouraging guys everywhere to… well… get to know their bodies and take action if something feels off.</a:t>
            </a:r>
          </a:p>
          <a:p>
            <a:pPr marL="171450" indent="-171450">
              <a:buFont typeface="Arial" panose="020B0604020202020204" pitchFamily="34" charset="0"/>
              <a:buChar char="•"/>
            </a:pPr>
            <a:r>
              <a:rPr lang="en-GB" sz="900" b="0" u="none" dirty="0">
                <a:latin typeface="Overpass"/>
                <a:ea typeface="Calibri"/>
                <a:cs typeface="Times New Roman"/>
              </a:rPr>
              <a:t>We know </a:t>
            </a:r>
            <a:r>
              <a:rPr lang="en-GB" dirty="0">
                <a:latin typeface="Overpass"/>
                <a:ea typeface="Calibri"/>
                <a:cs typeface="Times New Roman"/>
              </a:rPr>
              <a:t>some men</a:t>
            </a:r>
            <a:r>
              <a:rPr lang="en-GB" sz="900" b="0" u="none" dirty="0">
                <a:latin typeface="Overpass"/>
                <a:ea typeface="Calibri"/>
                <a:cs typeface="Times New Roman"/>
              </a:rPr>
              <a:t> aren’t the best at going to the doctor’s (or thinking about their health in general) so this is an important reminder. Especially since testicular cancer is the #1 cancer </a:t>
            </a:r>
            <a:r>
              <a:rPr lang="en-GB" dirty="0">
                <a:latin typeface="Overpass"/>
                <a:ea typeface="Calibri"/>
                <a:cs typeface="Times New Roman"/>
              </a:rPr>
              <a:t>among</a:t>
            </a:r>
            <a:r>
              <a:rPr lang="en-GB" sz="900" b="0" u="none" dirty="0">
                <a:latin typeface="Overpass"/>
                <a:ea typeface="Calibri"/>
                <a:cs typeface="Times New Roman"/>
              </a:rPr>
              <a:t> young guys.</a:t>
            </a: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Let’s take a look at the numbers… (next slide)</a:t>
            </a:r>
          </a:p>
          <a:p>
            <a:endParaRPr lang="en-GB" sz="900" b="1" u="none" dirty="0">
              <a:latin typeface="Overpass" panose="00000500000000000000" pitchFamily="2" charset="0"/>
              <a:ea typeface="Calibri"/>
              <a:cs typeface="Times New Roman"/>
            </a:endParaRPr>
          </a:p>
          <a:p>
            <a:endParaRPr lang="en-GB" sz="900" b="1" u="none" dirty="0">
              <a:latin typeface="Overpass" panose="00000500000000000000" pitchFamily="2" charset="0"/>
              <a:ea typeface="Calibri"/>
              <a:cs typeface="Times New Roman"/>
            </a:endParaRPr>
          </a:p>
          <a:p>
            <a:pPr lvl="0"/>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06043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p>
          <a:p>
            <a:pPr marL="171450" indent="-171450">
              <a:buFont typeface="Arial" panose="020B0604020202020204" pitchFamily="34" charset="0"/>
              <a:buChar char="•"/>
            </a:pPr>
            <a:r>
              <a:rPr lang="en-US" dirty="0"/>
              <a:t>As mentioned, testicular cancer is the </a:t>
            </a:r>
            <a:r>
              <a:rPr lang="en-US" b="1" dirty="0"/>
              <a:t>#1 most commonly diagnosed </a:t>
            </a:r>
            <a:r>
              <a:rPr lang="en-US" dirty="0"/>
              <a:t>cancer for young men. We’re talking about guys aged around 15-40. </a:t>
            </a:r>
          </a:p>
          <a:p>
            <a:pPr marL="171450" indent="-171450">
              <a:buFont typeface="Arial" panose="020B0604020202020204" pitchFamily="34" charset="0"/>
              <a:buChar char="•"/>
            </a:pPr>
            <a:r>
              <a:rPr lang="en-US" b="0" dirty="0">
                <a:ea typeface="Calibri Light"/>
                <a:cs typeface="Calibri Light"/>
              </a:rPr>
              <a:t>While it’s a rare cancer by comparison to others, </a:t>
            </a:r>
            <a:r>
              <a:rPr lang="en-US" b="1" dirty="0">
                <a:ea typeface="Calibri Light"/>
                <a:cs typeface="Calibri Light"/>
              </a:rPr>
              <a:t>91,500 guys will face a testicular cancer diagnosis each year</a:t>
            </a:r>
            <a:r>
              <a:rPr lang="en-US" b="0" dirty="0">
                <a:ea typeface="Calibri Light"/>
                <a:cs typeface="Calibri Light"/>
              </a:rPr>
              <a:t>. </a:t>
            </a:r>
          </a:p>
          <a:p>
            <a:pPr marL="171450" indent="-171450">
              <a:buFont typeface="Arial" panose="020B0604020202020204" pitchFamily="34" charset="0"/>
              <a:buChar char="•"/>
            </a:pPr>
            <a:r>
              <a:rPr lang="en-US" dirty="0"/>
              <a:t>Despite this, our research suggests that </a:t>
            </a:r>
            <a:r>
              <a:rPr lang="en-US" b="1" dirty="0"/>
              <a:t>2 in 5 young men (62%) don’t know how to check their nuts</a:t>
            </a:r>
            <a:r>
              <a:rPr lang="en-US" dirty="0"/>
              <a:t>.</a:t>
            </a:r>
            <a:endParaRPr lang="en-US" dirty="0">
              <a:ea typeface="Calibri Light"/>
              <a:cs typeface="Calibri Light"/>
            </a:endParaRPr>
          </a:p>
          <a:p>
            <a:pPr marL="171450" indent="-171450">
              <a:buFont typeface="Arial" panose="020B0604020202020204" pitchFamily="34" charset="0"/>
              <a:buChar char="•"/>
            </a:pPr>
            <a:r>
              <a:rPr lang="en-US" dirty="0"/>
              <a:t>The good news? The odds of beating testicular cancer are quite good when it’s caught and treated early – with an </a:t>
            </a:r>
            <a:r>
              <a:rPr lang="en-US" b="1" dirty="0"/>
              <a:t>overall survival rate of 95%.</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So</a:t>
            </a:r>
            <a:r>
              <a:rPr lang="en-US" dirty="0"/>
              <a:t>, during April, Movember wants to remind all the men out there to get to “Know Thy Nuts” by giving them a feel in the shower.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Lots of guys are doing it – and you should too! </a:t>
            </a:r>
            <a:br>
              <a:rPr lang="en-US" dirty="0"/>
            </a:br>
            <a:br>
              <a:rPr lang="en-US" dirty="0"/>
            </a:br>
            <a:r>
              <a:rPr lang="en-US" dirty="0"/>
              <a:t>Movember put together a funny (but important) video that shows you how… (next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788D215-57D9-A84D-9118-28A9A2FA90B3}" type="slidenum">
              <a:rPr lang="en-US" smtClean="0"/>
              <a:t>4</a:t>
            </a:fld>
            <a:endParaRPr lang="en-US"/>
          </a:p>
        </p:txBody>
      </p:sp>
    </p:spTree>
    <p:extLst>
      <p:ext uri="{BB962C8B-B14F-4D97-AF65-F5344CB8AC3E}">
        <p14:creationId xmlns:p14="http://schemas.microsoft.com/office/powerpoint/2010/main" val="42871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333333"/>
                </a:solidFill>
              </a:rPr>
              <a:t>YouTube video: </a:t>
            </a:r>
            <a:r>
              <a:rPr lang="en-CA" dirty="0">
                <a:solidFill>
                  <a:srgbClr val="333333"/>
                </a:solidFill>
                <a:hlinkClick r:id="rId3"/>
              </a:rPr>
              <a:t>https://www.youtube.com/watch?v=OhojaxF7Rc0</a:t>
            </a:r>
            <a:r>
              <a:rPr lang="en-CA" dirty="0">
                <a:solidFill>
                  <a:srgbClr val="333333"/>
                </a:solidFill>
              </a:rPr>
              <a:t> </a:t>
            </a:r>
            <a:endParaRPr lang="en-US" dirty="0"/>
          </a:p>
          <a:p>
            <a:r>
              <a:rPr lang="en-CA" dirty="0">
                <a:solidFill>
                  <a:srgbClr val="333333"/>
                </a:solidFill>
              </a:rPr>
              <a:t> </a:t>
            </a:r>
            <a:endParaRPr lang="en-CA" dirty="0"/>
          </a:p>
          <a:p>
            <a:r>
              <a:rPr lang="en-CA" dirty="0">
                <a:solidFill>
                  <a:srgbClr val="333333"/>
                </a:solidFill>
              </a:rPr>
              <a:t>**After video is done playing** </a:t>
            </a:r>
            <a:endParaRPr lang="en-CA" dirty="0"/>
          </a:p>
          <a:p>
            <a:r>
              <a:rPr lang="en-CA" dirty="0">
                <a:solidFill>
                  <a:srgbClr val="333333"/>
                </a:solidFill>
              </a:rPr>
              <a:t> </a:t>
            </a:r>
            <a:endParaRPr lang="en-CA" dirty="0"/>
          </a:p>
          <a:p>
            <a:r>
              <a:rPr lang="en-CA" dirty="0">
                <a:solidFill>
                  <a:srgbClr val="333333"/>
                </a:solidFill>
              </a:rPr>
              <a:t>Behind the cheeky pears, </a:t>
            </a:r>
            <a:r>
              <a:rPr lang="en-CA" dirty="0" err="1">
                <a:solidFill>
                  <a:srgbClr val="333333"/>
                </a:solidFill>
              </a:rPr>
              <a:t>Movember</a:t>
            </a:r>
            <a:r>
              <a:rPr lang="en-CA" dirty="0">
                <a:solidFill>
                  <a:srgbClr val="333333"/>
                </a:solidFill>
              </a:rPr>
              <a:t> has some specific goals here: </a:t>
            </a:r>
            <a:br>
              <a:rPr lang="en-US" dirty="0">
                <a:cs typeface="Calibri Light"/>
              </a:rPr>
            </a:br>
            <a:endParaRPr lang="en-US" dirty="0">
              <a:ea typeface="Calibri Light"/>
              <a:cs typeface="Calibri Light"/>
            </a:endParaRPr>
          </a:p>
          <a:p>
            <a:pPr marL="171450" indent="-171450">
              <a:buFont typeface="Arial"/>
              <a:buChar char="•"/>
            </a:pPr>
            <a:r>
              <a:rPr lang="en-CA" dirty="0">
                <a:solidFill>
                  <a:srgbClr val="333333"/>
                </a:solidFill>
              </a:rPr>
              <a:t>Check your nuts. In the three simple steps we just saw, you can get familiar with your testicles. </a:t>
            </a:r>
            <a:endParaRPr lang="en-CA" dirty="0"/>
          </a:p>
          <a:p>
            <a:pPr marL="171450" indent="-171450">
              <a:buFont typeface="Arial"/>
              <a:buChar char="•"/>
            </a:pPr>
            <a:r>
              <a:rPr lang="en-CA" dirty="0">
                <a:solidFill>
                  <a:srgbClr val="333333"/>
                </a:solidFill>
              </a:rPr>
              <a:t>What to look for: Once you know what feels normal for you, it’s easier to notice if anything changes over time. </a:t>
            </a:r>
            <a:endParaRPr lang="en-CA" dirty="0"/>
          </a:p>
          <a:p>
            <a:pPr marL="171450" indent="-171450">
              <a:buFont typeface="Arial"/>
              <a:buChar char="•"/>
            </a:pPr>
            <a:r>
              <a:rPr lang="en-CA" dirty="0">
                <a:solidFill>
                  <a:srgbClr val="333333"/>
                </a:solidFill>
              </a:rPr>
              <a:t>Found something out of the ordinary? Get it checked by a doctor. </a:t>
            </a:r>
            <a:r>
              <a:rPr lang="en-CA" dirty="0" err="1">
                <a:solidFill>
                  <a:srgbClr val="333333"/>
                </a:solidFill>
              </a:rPr>
              <a:t>Movember</a:t>
            </a:r>
            <a:r>
              <a:rPr lang="en-CA" dirty="0">
                <a:solidFill>
                  <a:srgbClr val="333333"/>
                </a:solidFill>
              </a:rPr>
              <a:t> research shows that some guys put off this step because of embarrassment or worry. But when something's not right with your equipment, it's key to get it checked by a professional. Like you would if your car engine started rattling.</a:t>
            </a:r>
            <a:endParaRPr lang="en-CA"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55375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333333"/>
                </a:solidFill>
              </a:rPr>
              <a:t>**OPTIONAL** </a:t>
            </a:r>
            <a:endParaRPr lang="en-US" dirty="0"/>
          </a:p>
          <a:p>
            <a:r>
              <a:rPr lang="en-CA" dirty="0">
                <a:solidFill>
                  <a:srgbClr val="333333"/>
                </a:solidFill>
              </a:rPr>
              <a:t> </a:t>
            </a:r>
            <a:endParaRPr lang="en-CA" dirty="0"/>
          </a:p>
          <a:p>
            <a:r>
              <a:rPr lang="en-CA" dirty="0">
                <a:solidFill>
                  <a:srgbClr val="333333"/>
                </a:solidFill>
              </a:rPr>
              <a:t>If you don’t want to show the video – you can use this simple slide and run through the steps yourself. (Note: the play on words, “check your pair” and using a pear. Quite clever, right?) </a:t>
            </a:r>
            <a:br>
              <a:rPr lang="en-CA" dirty="0">
                <a:cs typeface="Calibri Light"/>
              </a:rPr>
            </a:br>
            <a:endParaRPr lang="en-CA" dirty="0">
              <a:solidFill>
                <a:srgbClr val="333333"/>
              </a:solidFill>
            </a:endParaRPr>
          </a:p>
          <a:p>
            <a:r>
              <a:rPr lang="en-CA" dirty="0">
                <a:solidFill>
                  <a:srgbClr val="333333"/>
                </a:solidFill>
              </a:rPr>
              <a:t>Here are the 3 simple steps: </a:t>
            </a:r>
            <a:br>
              <a:rPr lang="en-US" dirty="0">
                <a:cs typeface="Calibri Light"/>
              </a:rPr>
            </a:br>
            <a:endParaRPr lang="en-US">
              <a:ea typeface="Calibri Light"/>
              <a:cs typeface="Calibri Light"/>
            </a:endParaRPr>
          </a:p>
          <a:p>
            <a:r>
              <a:rPr lang="en-CA" dirty="0">
                <a:solidFill>
                  <a:srgbClr val="333333"/>
                </a:solidFill>
              </a:rPr>
              <a:t>1) Find a private place to do the self-check. </a:t>
            </a:r>
            <a:r>
              <a:rPr lang="en-CA" dirty="0" err="1">
                <a:solidFill>
                  <a:srgbClr val="333333"/>
                </a:solidFill>
              </a:rPr>
              <a:t>Movember</a:t>
            </a:r>
            <a:r>
              <a:rPr lang="en-CA" dirty="0">
                <a:solidFill>
                  <a:srgbClr val="333333"/>
                </a:solidFill>
              </a:rPr>
              <a:t> recommends the shower as a great spot. </a:t>
            </a:r>
            <a:endParaRPr lang="en-CA" dirty="0"/>
          </a:p>
          <a:p>
            <a:r>
              <a:rPr lang="en-CA" dirty="0">
                <a:solidFill>
                  <a:srgbClr val="333333"/>
                </a:solidFill>
              </a:rPr>
              <a:t>2) Then simply roll your testicle between your thumb and your index finger. It should feel round and smooth. Get to know what feels regular. </a:t>
            </a:r>
            <a:endParaRPr lang="en-CA" dirty="0"/>
          </a:p>
          <a:p>
            <a:r>
              <a:rPr lang="en-CA" dirty="0">
                <a:solidFill>
                  <a:srgbClr val="333333"/>
                </a:solidFill>
              </a:rPr>
              <a:t>3) *Don’t choose favourites* make sure you repeat with the second testicle .</a:t>
            </a:r>
            <a:br>
              <a:rPr lang="en-US" dirty="0">
                <a:cs typeface="Calibri Light"/>
              </a:rPr>
            </a:br>
            <a:endParaRPr lang="en-US">
              <a:ea typeface="Calibri Light"/>
              <a:cs typeface="Calibri Light"/>
            </a:endParaRPr>
          </a:p>
          <a:p>
            <a:r>
              <a:rPr lang="en-CA">
                <a:solidFill>
                  <a:srgbClr val="333333"/>
                </a:solidFill>
              </a:rPr>
              <a:t>Get to know what feels regular. And if one day anything feels different (a lump, pain, the size, etc.) – take action and get it check out.  </a:t>
            </a:r>
            <a:endParaRPr lang="en-CA"/>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42719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As the video mentioned, if something doesn’t feel right, head to the doctors. </a:t>
            </a:r>
            <a:br>
              <a:rPr lang="en-US" dirty="0"/>
            </a:br>
            <a:br>
              <a:rPr lang="en-US" dirty="0"/>
            </a:br>
            <a:r>
              <a:rPr lang="en-US" dirty="0"/>
              <a:t>Ray Clinger, a testicular cancer survivor, said this: </a:t>
            </a:r>
            <a:r>
              <a:rPr lang="en-US" i="1" dirty="0"/>
              <a:t>read quote</a:t>
            </a:r>
          </a:p>
          <a:p>
            <a:endParaRPr lang="en-US" i="1" dirty="0"/>
          </a:p>
          <a:p>
            <a:r>
              <a:rPr lang="en-US" i="0" dirty="0"/>
              <a:t>So, let’s all make sure we are checking, and telling our friends (brothers, partners, colleagues, etc.) to do the same.</a:t>
            </a:r>
          </a:p>
          <a:p>
            <a:endParaRPr lang="en-US" i="0" dirty="0"/>
          </a:p>
        </p:txBody>
      </p:sp>
      <p:sp>
        <p:nvSpPr>
          <p:cNvPr id="4" name="Slide Number Placeholder 3"/>
          <p:cNvSpPr>
            <a:spLocks noGrp="1"/>
          </p:cNvSpPr>
          <p:nvPr>
            <p:ph type="sldNum" sz="quarter" idx="5"/>
          </p:nvPr>
        </p:nvSpPr>
        <p:spPr/>
        <p:txBody>
          <a:bodyPr/>
          <a:lstStyle/>
          <a:p>
            <a:fld id="{1788D215-57D9-A84D-9118-28A9A2FA90B3}" type="slidenum">
              <a:rPr lang="en-US" smtClean="0"/>
              <a:t>7</a:t>
            </a:fld>
            <a:endParaRPr lang="en-US"/>
          </a:p>
        </p:txBody>
      </p:sp>
    </p:spTree>
    <p:extLst>
      <p:ext uri="{BB962C8B-B14F-4D97-AF65-F5344CB8AC3E}">
        <p14:creationId xmlns:p14="http://schemas.microsoft.com/office/powerpoint/2010/main" val="25471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DE4DA2-64A1-4109-BA55-E879A8CED5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br>
              <a:rPr lang="en-US" dirty="0">
                <a:cs typeface="Calibri Light"/>
              </a:rPr>
            </a:br>
            <a:r>
              <a:rPr lang="en-US" dirty="0"/>
              <a:t>Ok, we’re coming to the end of the slides now. </a:t>
            </a:r>
            <a:br>
              <a:rPr lang="en-US" dirty="0">
                <a:cs typeface="Calibri Light"/>
              </a:rPr>
            </a:br>
            <a:br>
              <a:rPr lang="en-US" dirty="0">
                <a:cs typeface="Calibri Light"/>
              </a:rPr>
            </a:br>
            <a:r>
              <a:rPr lang="en-US" dirty="0"/>
              <a:t>As we go through the month of April, here are 4 ways that you can take action:</a:t>
            </a:r>
            <a:endParaRPr lang="en-CA" dirty="0"/>
          </a:p>
        </p:txBody>
      </p:sp>
    </p:spTree>
    <p:extLst>
      <p:ext uri="{BB962C8B-B14F-4D97-AF65-F5344CB8AC3E}">
        <p14:creationId xmlns:p14="http://schemas.microsoft.com/office/powerpoint/2010/main" val="224759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D0D0D"/>
                </a:solidFill>
              </a:rPr>
              <a:t>Finally, I’ll wrap up by saying, while </a:t>
            </a:r>
            <a:r>
              <a:rPr lang="en-US" dirty="0" err="1">
                <a:solidFill>
                  <a:srgbClr val="0D0D0D"/>
                </a:solidFill>
              </a:rPr>
              <a:t>Movember</a:t>
            </a:r>
            <a:r>
              <a:rPr lang="en-US" dirty="0">
                <a:solidFill>
                  <a:srgbClr val="0D0D0D"/>
                </a:solidFill>
              </a:rPr>
              <a:t> is renowned for spotlighting men's health in November, I hope this presentation serves as a powerful reminder that our health deserves attention and care every single day of the year. </a:t>
            </a:r>
            <a:endParaRPr lang="en-US" dirty="0"/>
          </a:p>
          <a:p>
            <a:pPr>
              <a:defRPr/>
            </a:pPr>
            <a:r>
              <a:rPr lang="en-US" dirty="0">
                <a:solidFill>
                  <a:srgbClr val="0D0D0D"/>
                </a:solidFill>
              </a:rPr>
              <a:t> </a:t>
            </a:r>
            <a:endParaRPr lang="en-US" dirty="0"/>
          </a:p>
          <a:p>
            <a:pPr>
              <a:defRPr/>
            </a:pPr>
            <a:r>
              <a:rPr lang="en-US">
                <a:solidFill>
                  <a:srgbClr val="0D0D0D"/>
                </a:solidFill>
              </a:rPr>
              <a:t>Thank you everyone for your attention! </a:t>
            </a:r>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90535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6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39E990-8D58-2745-9E45-7EEF14C087C2}"/>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5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DB2C1-169F-364B-B3A1-B070A8DB9450}"/>
              </a:ext>
            </a:extLst>
          </p:cNvPr>
          <p:cNvSpPr/>
          <p:nvPr userDrawn="1"/>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1721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33FDC4-D636-3140-A14D-19903D20BECE}"/>
              </a:ext>
            </a:extLst>
          </p:cNvPr>
          <p:cNvSpPr/>
          <p:nvPr userDrawn="1"/>
        </p:nvSpPr>
        <p:spPr>
          <a:xfrm>
            <a:off x="0" y="1"/>
            <a:ext cx="9144000" cy="51435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6521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4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Imag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7BF17-CC6F-4967-B4E9-E7626C07080B}"/>
              </a:ext>
            </a:extLst>
          </p:cNvPr>
          <p:cNvSpPr>
            <a:spLocks noGrp="1"/>
          </p:cNvSpPr>
          <p:nvPr>
            <p:ph type="title"/>
          </p:nvPr>
        </p:nvSpPr>
        <p:spPr/>
        <p:txBody>
          <a:bodyPr/>
          <a:lstStyle/>
          <a:p>
            <a:r>
              <a:rPr lang="en-US"/>
              <a:t>Click to edit Master title style</a:t>
            </a:r>
            <a:endParaRPr lang="en-CA"/>
          </a:p>
        </p:txBody>
      </p:sp>
      <p:sp>
        <p:nvSpPr>
          <p:cNvPr id="8" name="Picture Placeholder 7">
            <a:extLst>
              <a:ext uri="{FF2B5EF4-FFF2-40B4-BE49-F238E27FC236}">
                <a16:creationId xmlns:a16="http://schemas.microsoft.com/office/drawing/2014/main" id="{F66187E8-3995-4CA1-9DB8-A504EB4B29B7}"/>
              </a:ext>
              <a:ext uri="{C183D7F6-B498-43B3-948B-1728B52AA6E4}">
                <adec:decorative xmlns:adec="http://schemas.microsoft.com/office/drawing/2017/decorative" val="1"/>
              </a:ext>
            </a:extLst>
          </p:cNvPr>
          <p:cNvSpPr>
            <a:spLocks noGrp="1"/>
          </p:cNvSpPr>
          <p:nvPr>
            <p:ph type="pic" sz="quarter" idx="14" hasCustomPrompt="1"/>
          </p:nvPr>
        </p:nvSpPr>
        <p:spPr>
          <a:xfrm>
            <a:off x="2" y="0"/>
            <a:ext cx="9147175" cy="5143500"/>
          </a:xfrm>
        </p:spPr>
        <p:txBody>
          <a:bodyPr anchor="ctr" anchorCtr="1">
            <a:noAutofit/>
          </a:bodyPr>
          <a:lstStyle>
            <a:lvl1pPr>
              <a:defRPr sz="1350"/>
            </a:lvl1pPr>
          </a:lstStyle>
          <a:p>
            <a:r>
              <a:rPr lang="en-US"/>
              <a:t>Click icon to insert secondary photography</a:t>
            </a:r>
          </a:p>
        </p:txBody>
      </p:sp>
      <p:sp>
        <p:nvSpPr>
          <p:cNvPr id="7" name="Text Placeholder 7">
            <a:extLst>
              <a:ext uri="{FF2B5EF4-FFF2-40B4-BE49-F238E27FC236}">
                <a16:creationId xmlns:a16="http://schemas.microsoft.com/office/drawing/2014/main" id="{CFED2BD6-656C-4397-957D-566C1FE0CD9C}"/>
              </a:ext>
            </a:extLst>
          </p:cNvPr>
          <p:cNvSpPr>
            <a:spLocks noGrp="1"/>
          </p:cNvSpPr>
          <p:nvPr>
            <p:ph type="body" sz="quarter" idx="13" hasCustomPrompt="1"/>
          </p:nvPr>
        </p:nvSpPr>
        <p:spPr>
          <a:xfrm>
            <a:off x="171450" y="4320541"/>
            <a:ext cx="8778240" cy="197843"/>
          </a:xfrm>
        </p:spPr>
        <p:txBody>
          <a:bodyPr anchor="b" anchorCtr="0"/>
          <a:lstStyle>
            <a:lvl1pPr marL="107994" indent="-107994">
              <a:lnSpc>
                <a:spcPct val="100000"/>
              </a:lnSpc>
              <a:spcBef>
                <a:spcPts val="0"/>
              </a:spcBef>
              <a:spcAft>
                <a:spcPts val="0"/>
              </a:spcAft>
              <a:tabLst>
                <a:tab pos="107994" algn="l"/>
              </a:tabLst>
              <a:defRPr sz="825" b="0">
                <a:solidFill>
                  <a:schemeClr val="tx1"/>
                </a:solidFill>
                <a:latin typeface="Arial Narrow" panose="020B0606020202030204" pitchFamily="34" charset="0"/>
              </a:defRPr>
            </a:lvl1pPr>
          </a:lstStyle>
          <a:p>
            <a:pPr lvl="0"/>
            <a:r>
              <a:rPr lang="en-US"/>
              <a:t>Click to insert footnote</a:t>
            </a:r>
          </a:p>
        </p:txBody>
      </p:sp>
      <p:sp>
        <p:nvSpPr>
          <p:cNvPr id="6" name="Footer Placeholder 5">
            <a:extLst>
              <a:ext uri="{FF2B5EF4-FFF2-40B4-BE49-F238E27FC236}">
                <a16:creationId xmlns:a16="http://schemas.microsoft.com/office/drawing/2014/main" id="{C5201518-2762-4071-A5A3-0C4235BC2250}"/>
              </a:ext>
            </a:extLst>
          </p:cNvPr>
          <p:cNvSpPr>
            <a:spLocks noGrp="1"/>
          </p:cNvSpPr>
          <p:nvPr>
            <p:ph type="ftr" sz="quarter" idx="15"/>
          </p:nvPr>
        </p:nvSpPr>
        <p:spPr/>
        <p:txBody>
          <a:bodyPr/>
          <a:lstStyle/>
          <a:p>
            <a:r>
              <a:rPr lang="en-CA"/>
              <a:t>CONFIDENTIAL</a:t>
            </a:r>
          </a:p>
        </p:txBody>
      </p:sp>
      <p:sp>
        <p:nvSpPr>
          <p:cNvPr id="9" name="Slide Number Placeholder 8">
            <a:extLst>
              <a:ext uri="{FF2B5EF4-FFF2-40B4-BE49-F238E27FC236}">
                <a16:creationId xmlns:a16="http://schemas.microsoft.com/office/drawing/2014/main" id="{38D73837-DC0D-4E24-B0A9-7B107E0AB1C2}"/>
              </a:ext>
            </a:extLst>
          </p:cNvPr>
          <p:cNvSpPr>
            <a:spLocks noGrp="1"/>
          </p:cNvSpPr>
          <p:nvPr>
            <p:ph type="sldNum" sz="quarter" idx="16"/>
          </p:nvPr>
        </p:nvSpPr>
        <p:spPr/>
        <p:txBody>
          <a:bodyPr/>
          <a:lstStyle/>
          <a:p>
            <a:fld id="{2F1C8315-5073-42E3-885D-8F4D927C3138}" type="slidenum">
              <a:rPr lang="en-CA" smtClean="0"/>
              <a:pPr/>
              <a:t>‹#›</a:t>
            </a:fld>
            <a:endParaRPr lang="en-CA"/>
          </a:p>
        </p:txBody>
      </p:sp>
    </p:spTree>
    <p:extLst>
      <p:ext uri="{BB962C8B-B14F-4D97-AF65-F5344CB8AC3E}">
        <p14:creationId xmlns:p14="http://schemas.microsoft.com/office/powerpoint/2010/main" val="219940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0FB400C-C034-4A4D-B1FA-EE0A3C2B4784}"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1EA36-1438-8C42-B9EB-AF230C52B2C2}" type="slidenum">
              <a:rPr lang="en-US" smtClean="0"/>
              <a:t>‹#›</a:t>
            </a:fld>
            <a:endParaRPr lang="en-US"/>
          </a:p>
        </p:txBody>
      </p:sp>
    </p:spTree>
    <p:extLst>
      <p:ext uri="{BB962C8B-B14F-4D97-AF65-F5344CB8AC3E}">
        <p14:creationId xmlns:p14="http://schemas.microsoft.com/office/powerpoint/2010/main" val="428415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0"/>
            <a:ext cx="4572000" cy="5143500"/>
          </a:xfrm>
          <a:solidFill>
            <a:schemeClr val="bg1">
              <a:lumMod val="95000"/>
            </a:schemeClr>
          </a:solidFill>
        </p:spPr>
        <p:txBody>
          <a:bodyPr>
            <a:normAutofit/>
          </a:bodyPr>
          <a:lstStyle>
            <a:lvl1pPr>
              <a:defRPr sz="853"/>
            </a:lvl1pPr>
          </a:lstStyle>
          <a:p>
            <a:endParaRPr lang="en-US" dirty="0"/>
          </a:p>
        </p:txBody>
      </p:sp>
    </p:spTree>
    <p:extLst>
      <p:ext uri="{BB962C8B-B14F-4D97-AF65-F5344CB8AC3E}">
        <p14:creationId xmlns:p14="http://schemas.microsoft.com/office/powerpoint/2010/main" val="41323255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174770"/>
      </p:ext>
    </p:extLst>
  </p:cSld>
  <p:clrMap bg1="lt1" tx1="dk1" bg2="lt2" tx2="dk2" accent1="accent1" accent2="accent2" accent3="accent3" accent4="accent4" accent5="accent5" accent6="accent6" hlink="hlink" folHlink="folHlink"/>
  <p:sldLayoutIdLst>
    <p:sldLayoutId id="2147484038" r:id="rId1"/>
    <p:sldLayoutId id="2147484052" r:id="rId2"/>
    <p:sldLayoutId id="2147484053" r:id="rId3"/>
    <p:sldLayoutId id="2147484054" r:id="rId4"/>
    <p:sldLayoutId id="2147484059" r:id="rId5"/>
    <p:sldLayoutId id="2147484065" r:id="rId6"/>
    <p:sldLayoutId id="2147484066" r:id="rId7"/>
    <p:sldLayoutId id="2147484067"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4.xml"/><Relationship Id="rId18" Type="http://schemas.openxmlformats.org/officeDocument/2006/relationships/image" Target="../media/image170.png"/><Relationship Id="rId26" Type="http://schemas.openxmlformats.org/officeDocument/2006/relationships/image" Target="../media/image15.png"/><Relationship Id="rId3" Type="http://schemas.openxmlformats.org/officeDocument/2006/relationships/notesSlide" Target="../notesSlides/notesSlide4.xml"/><Relationship Id="rId21" Type="http://schemas.openxmlformats.org/officeDocument/2006/relationships/customXml" Target="../ink/ink8.xml"/><Relationship Id="rId12" Type="http://schemas.openxmlformats.org/officeDocument/2006/relationships/image" Target="../media/image10.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slideLayout" Target="../slideLayouts/slideLayout2.xml"/><Relationship Id="rId16" Type="http://schemas.openxmlformats.org/officeDocument/2006/relationships/image" Target="../media/image16.png"/><Relationship Id="rId20" Type="http://schemas.openxmlformats.org/officeDocument/2006/relationships/image" Target="../media/image12.png"/><Relationship Id="rId29" Type="http://schemas.openxmlformats.org/officeDocument/2006/relationships/customXml" Target="../ink/ink12.xml"/><Relationship Id="rId1" Type="http://schemas.openxmlformats.org/officeDocument/2006/relationships/tags" Target="../tags/tag5.xml"/><Relationship Id="rId6" Type="http://schemas.openxmlformats.org/officeDocument/2006/relationships/customXml" Target="../ink/ink1.xml"/><Relationship Id="rId11" Type="http://schemas.openxmlformats.org/officeDocument/2006/relationships/customXml" Target="../ink/ink3.xml"/><Relationship Id="rId24"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customXml" Target="../ink/ink7.xml"/><Relationship Id="rId4" Type="http://schemas.openxmlformats.org/officeDocument/2006/relationships/image" Target="../media/image7.jpeg"/><Relationship Id="rId9" Type="http://schemas.openxmlformats.org/officeDocument/2006/relationships/customXml" Target="../ink/ink2.xml"/><Relationship Id="rId14" Type="http://schemas.openxmlformats.org/officeDocument/2006/relationships/image" Target="../media/image11.png"/><Relationship Id="rId22" Type="http://schemas.openxmlformats.org/officeDocument/2006/relationships/image" Target="../media/image13.png"/><Relationship Id="rId27" Type="http://schemas.openxmlformats.org/officeDocument/2006/relationships/customXml" Target="../ink/ink11.xml"/><Relationship Id="rId30"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17.xml"/><Relationship Id="rId18" Type="http://schemas.openxmlformats.org/officeDocument/2006/relationships/customXml" Target="../ink/ink19.xml"/><Relationship Id="rId26" Type="http://schemas.openxmlformats.org/officeDocument/2006/relationships/customXml" Target="../ink/ink23.xml"/><Relationship Id="rId3" Type="http://schemas.openxmlformats.org/officeDocument/2006/relationships/notesSlide" Target="../notesSlides/notesSlide7.xml"/><Relationship Id="rId21" Type="http://schemas.openxmlformats.org/officeDocument/2006/relationships/image" Target="../media/image13.png"/><Relationship Id="rId7" Type="http://schemas.openxmlformats.org/officeDocument/2006/relationships/customXml" Target="../ink/ink14.xml"/><Relationship Id="rId12" Type="http://schemas.openxmlformats.org/officeDocument/2006/relationships/image" Target="../media/image11.png"/><Relationship Id="rId17" Type="http://schemas.openxmlformats.org/officeDocument/2006/relationships/image" Target="../media/image170.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customXml" Target="../ink/ink16.xml"/><Relationship Id="rId24" Type="http://schemas.openxmlformats.org/officeDocument/2006/relationships/customXml" Target="../ink/ink22.xml"/><Relationship Id="rId5" Type="http://schemas.openxmlformats.org/officeDocument/2006/relationships/customXml" Target="../ink/ink13.xml"/><Relationship Id="rId15" Type="http://schemas.openxmlformats.org/officeDocument/2006/relationships/image" Target="../media/image16.png"/><Relationship Id="rId23" Type="http://schemas.openxmlformats.org/officeDocument/2006/relationships/image" Target="../media/image14.png"/><Relationship Id="rId28" Type="http://schemas.openxmlformats.org/officeDocument/2006/relationships/customXml" Target="../ink/ink24.xml"/><Relationship Id="rId10" Type="http://schemas.openxmlformats.org/officeDocument/2006/relationships/image" Target="../media/image10.png"/><Relationship Id="rId19"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image" Target="../media/image17.png"/><Relationship Id="rId30"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8.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hyperlink" Target="https://movember.com/KnowThyNuts" TargetMode="External"/><Relationship Id="rId10" Type="http://schemas.openxmlformats.org/officeDocument/2006/relationships/image" Target="../media/image26.png"/><Relationship Id="rId4" Type="http://schemas.openxmlformats.org/officeDocument/2006/relationships/hyperlink" Target="https://movember.com/men-s-health/testicular-cancer" TargetMode="External"/><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hyperlink" Target="https://movember.com/knowthynuts"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17EA74-AE44-AF30-1E44-0E0C85CBA3E6}"/>
              </a:ext>
            </a:extLst>
          </p:cNvPr>
          <p:cNvSpPr/>
          <p:nvPr/>
        </p:nvSpPr>
        <p:spPr>
          <a:xfrm>
            <a:off x="1" y="0"/>
            <a:ext cx="4344560" cy="5143500"/>
          </a:xfrm>
          <a:prstGeom prst="rect">
            <a:avLst/>
          </a:prstGeom>
          <a:gradFill>
            <a:gsLst>
              <a:gs pos="0">
                <a:srgbClr val="FF9202"/>
              </a:gs>
              <a:gs pos="100000">
                <a:srgbClr val="F3B00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Rectangle 7">
            <a:extLst>
              <a:ext uri="{FF2B5EF4-FFF2-40B4-BE49-F238E27FC236}">
                <a16:creationId xmlns:a16="http://schemas.microsoft.com/office/drawing/2014/main" id="{FB2B7378-9F9A-4ECB-9C67-BE83662DA926}"/>
              </a:ext>
            </a:extLst>
          </p:cNvPr>
          <p:cNvSpPr/>
          <p:nvPr/>
        </p:nvSpPr>
        <p:spPr>
          <a:xfrm>
            <a:off x="16204564" y="4340657"/>
            <a:ext cx="441483" cy="320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16"/>
          </a:p>
        </p:txBody>
      </p:sp>
      <p:sp>
        <p:nvSpPr>
          <p:cNvPr id="2" name="AutoShape 2" descr="Image from iOS">
            <a:extLst>
              <a:ext uri="{FF2B5EF4-FFF2-40B4-BE49-F238E27FC236}">
                <a16:creationId xmlns:a16="http://schemas.microsoft.com/office/drawing/2014/main" id="{574FA94F-23F5-2B28-A03E-8009C35C61B6}"/>
              </a:ext>
            </a:extLst>
          </p:cNvPr>
          <p:cNvSpPr>
            <a:spLocks noChangeAspect="1" noChangeArrowheads="1"/>
          </p:cNvSpPr>
          <p:nvPr/>
        </p:nvSpPr>
        <p:spPr bwMode="auto">
          <a:xfrm>
            <a:off x="12911218" y="244792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CA" sz="1716"/>
          </a:p>
        </p:txBody>
      </p:sp>
      <p:sp>
        <p:nvSpPr>
          <p:cNvPr id="3" name="TextBox 2">
            <a:extLst>
              <a:ext uri="{FF2B5EF4-FFF2-40B4-BE49-F238E27FC236}">
                <a16:creationId xmlns:a16="http://schemas.microsoft.com/office/drawing/2014/main" id="{133A2171-6E68-5020-4966-E4FE0E7B3B00}"/>
              </a:ext>
            </a:extLst>
          </p:cNvPr>
          <p:cNvSpPr txBox="1"/>
          <p:nvPr/>
        </p:nvSpPr>
        <p:spPr>
          <a:xfrm>
            <a:off x="272450" y="419447"/>
            <a:ext cx="2976161" cy="1213217"/>
          </a:xfrm>
          <a:prstGeom prst="rect">
            <a:avLst/>
          </a:prstGeom>
          <a:noFill/>
        </p:spPr>
        <p:txBody>
          <a:bodyPr wrap="square" rtlCol="0" anchor="b">
            <a:spAutoFit/>
          </a:bodyPr>
          <a:lstStyle/>
          <a:p>
            <a:pPr>
              <a:lnSpc>
                <a:spcPct val="80000"/>
              </a:lnSpc>
            </a:pPr>
            <a:r>
              <a:rPr lang="en-GB" sz="4500" b="1" dirty="0">
                <a:latin typeface="Anton" pitchFamily="2" charset="77"/>
              </a:rPr>
              <a:t>INSTRUCTION GUIDE </a:t>
            </a:r>
          </a:p>
        </p:txBody>
      </p:sp>
      <p:sp>
        <p:nvSpPr>
          <p:cNvPr id="11" name="TextBox 10">
            <a:extLst>
              <a:ext uri="{FF2B5EF4-FFF2-40B4-BE49-F238E27FC236}">
                <a16:creationId xmlns:a16="http://schemas.microsoft.com/office/drawing/2014/main" id="{43B49106-5632-21C2-6EDC-8E3A8E65247C}"/>
              </a:ext>
            </a:extLst>
          </p:cNvPr>
          <p:cNvSpPr txBox="1"/>
          <p:nvPr/>
        </p:nvSpPr>
        <p:spPr>
          <a:xfrm>
            <a:off x="4653470" y="419447"/>
            <a:ext cx="1842245" cy="3715889"/>
          </a:xfrm>
          <a:prstGeom prst="rect">
            <a:avLst/>
          </a:prstGeom>
          <a:noFill/>
        </p:spPr>
        <p:txBody>
          <a:bodyPr wrap="square" lIns="68580" tIns="34290" rIns="68580" bIns="34290" numCol="1" anchor="t">
            <a:spAutoFit/>
          </a:bodyPr>
          <a:lstStyle/>
          <a:p>
            <a:pPr algn="l"/>
            <a:r>
              <a:rPr lang="en-CA" sz="900" b="0" i="0" u="none" strike="noStrike" baseline="0" dirty="0">
                <a:latin typeface="Overpass" panose="00000500000000000000" pitchFamily="2" charset="0"/>
              </a:rPr>
              <a:t>Dear Mo Legend,</a:t>
            </a:r>
          </a:p>
          <a:p>
            <a:pPr algn="l"/>
            <a:endParaRPr lang="en-CA" sz="900" b="0" i="0" u="none" strike="noStrike" baseline="0" dirty="0">
              <a:latin typeface="Overpass" panose="00000500000000000000" pitchFamily="2" charset="0"/>
            </a:endParaRPr>
          </a:p>
          <a:p>
            <a:pPr algn="l"/>
            <a:r>
              <a:rPr lang="en-US" sz="900" b="0" i="0" u="none" strike="noStrike" baseline="0" dirty="0">
                <a:latin typeface="Overpass" panose="00000500000000000000" pitchFamily="2" charset="0"/>
              </a:rPr>
              <a:t>April is </a:t>
            </a:r>
            <a:r>
              <a:rPr lang="en-US" sz="900" b="1" i="0" u="none" strike="noStrike" baseline="0" dirty="0">
                <a:latin typeface="Overpass" panose="00000500000000000000" pitchFamily="2" charset="0"/>
              </a:rPr>
              <a:t>Testicular Cancer Awareness Month (TCAM)</a:t>
            </a:r>
            <a:r>
              <a:rPr lang="en-US" sz="900" b="0" i="0" u="none" strike="noStrike" baseline="0" dirty="0">
                <a:latin typeface="Overpass" panose="00000500000000000000" pitchFamily="2" charset="0"/>
              </a:rPr>
              <a:t>. </a:t>
            </a:r>
            <a:br>
              <a:rPr lang="en-US" sz="900" b="0" i="0" u="none" strike="noStrike" baseline="0" dirty="0">
                <a:latin typeface="Overpass" panose="00000500000000000000" pitchFamily="2" charset="0"/>
              </a:rPr>
            </a:br>
            <a:endParaRPr lang="en-US" sz="900" b="0" i="0" u="none" strike="noStrike" baseline="0" dirty="0">
              <a:latin typeface="Overpass" panose="00000500000000000000" pitchFamily="2" charset="0"/>
            </a:endParaRPr>
          </a:p>
          <a:p>
            <a:pPr algn="l"/>
            <a:r>
              <a:rPr lang="en-US" sz="900" b="0" i="0" u="none" strike="noStrike" baseline="0" dirty="0">
                <a:latin typeface="Overpass"/>
              </a:rPr>
              <a:t>It’s an important Mo-</a:t>
            </a:r>
            <a:r>
              <a:rPr lang="en-US" sz="900" b="0" i="0" u="none" strike="noStrike" baseline="0" dirty="0" err="1">
                <a:latin typeface="Overpass"/>
              </a:rPr>
              <a:t>ment</a:t>
            </a:r>
            <a:r>
              <a:rPr lang="en-US" sz="900" b="0" i="0" u="none" strike="noStrike" baseline="0" dirty="0">
                <a:latin typeface="Overpass"/>
              </a:rPr>
              <a:t> to raise awareness around the </a:t>
            </a:r>
            <a:r>
              <a:rPr lang="en-US" sz="900" b="1" i="0" u="none" strike="noStrike" baseline="0" dirty="0">
                <a:latin typeface="Overpass"/>
              </a:rPr>
              <a:t>#1 most commonly diagnosed cancer in young men </a:t>
            </a:r>
            <a:r>
              <a:rPr lang="en-US" sz="900" b="0" i="0" u="none" strike="noStrike" baseline="0" dirty="0">
                <a:latin typeface="Overpass"/>
              </a:rPr>
              <a:t>and to make sure guys know the importance of checking their nuts regularly, along with how to </a:t>
            </a:r>
            <a:r>
              <a:rPr lang="en-CA" sz="900" b="0" i="0" u="none" strike="noStrike" baseline="0" dirty="0">
                <a:latin typeface="Overpass"/>
              </a:rPr>
              <a:t>do it</a:t>
            </a:r>
            <a:r>
              <a:rPr lang="en-CA" sz="900" dirty="0">
                <a:latin typeface="Overpass"/>
              </a:rPr>
              <a:t>.</a:t>
            </a:r>
            <a:endParaRPr lang="en-CA" sz="900" b="0" i="0" u="none" strike="noStrike" baseline="0" dirty="0">
              <a:latin typeface="Overpass" panose="00000500000000000000" pitchFamily="2" charset="0"/>
            </a:endParaRPr>
          </a:p>
          <a:p>
            <a:pPr algn="l"/>
            <a:endParaRPr lang="en-CA" sz="900" dirty="0">
              <a:latin typeface="Overpass" panose="00000500000000000000" pitchFamily="2" charset="0"/>
            </a:endParaRPr>
          </a:p>
          <a:p>
            <a:pPr algn="l"/>
            <a:r>
              <a:rPr lang="en-CA" sz="900" b="0" i="0" u="none" strike="noStrike" baseline="0" dirty="0">
                <a:latin typeface="Overpass" panose="00000500000000000000" pitchFamily="2" charset="0"/>
              </a:rPr>
              <a:t>We couldn’t change the face of men’s health without you. </a:t>
            </a:r>
          </a:p>
          <a:p>
            <a:pPr>
              <a:lnSpc>
                <a:spcPct val="107000"/>
              </a:lnSpc>
              <a:spcAft>
                <a:spcPts val="675"/>
              </a:spcAft>
            </a:pPr>
            <a:endParaRPr lang="en-CA" sz="900" spc="-11" dirty="0">
              <a:solidFill>
                <a:srgbClr val="111111"/>
              </a:solidFill>
              <a:latin typeface="Overpass"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675"/>
              </a:spcAft>
            </a:pPr>
            <a:r>
              <a:rPr lang="en-CA" sz="900" spc="-11" dirty="0">
                <a:solidFill>
                  <a:srgbClr val="111111"/>
                </a:solidFill>
                <a:latin typeface="Overpass" panose="00000500000000000000" pitchFamily="2" charset="0"/>
                <a:ea typeface="Times New Roman" panose="02020603050405020304" pitchFamily="18" charset="0"/>
                <a:cs typeface="Times New Roman" panose="02020603050405020304" pitchFamily="18" charset="0"/>
              </a:rPr>
              <a:t>Thanks for leading the hairy charge! </a:t>
            </a:r>
            <a:endParaRPr lang="en-CA" sz="825" spc="-11" dirty="0">
              <a:solidFill>
                <a:srgbClr val="111111"/>
              </a:solidFill>
              <a:latin typeface="Overpass ExtraBold" pitchFamily="2" charset="77"/>
              <a:ea typeface="Times New Roman" panose="02020603050405020304" pitchFamily="18" charset="0"/>
              <a:cs typeface="Times New Roman" panose="02020603050405020304" pitchFamily="18" charset="0"/>
            </a:endParaRPr>
          </a:p>
          <a:p>
            <a:pPr>
              <a:lnSpc>
                <a:spcPct val="107000"/>
              </a:lnSpc>
              <a:spcAft>
                <a:spcPts val="675"/>
              </a:spcAft>
            </a:pPr>
            <a:endParaRPr lang="en-CA" sz="825" b="1" spc="-11" dirty="0">
              <a:solidFill>
                <a:srgbClr val="111111"/>
              </a:solidFill>
              <a:latin typeface="Overpass ExtraBold" pitchFamily="2" charset="77"/>
              <a:ea typeface="Times New Roman" panose="02020603050405020304" pitchFamily="18" charset="0"/>
              <a:cs typeface="Times New Roman" panose="02020603050405020304" pitchFamily="18" charset="0"/>
            </a:endParaRPr>
          </a:p>
          <a:p>
            <a:pPr>
              <a:lnSpc>
                <a:spcPct val="107000"/>
              </a:lnSpc>
              <a:spcAft>
                <a:spcPts val="675"/>
              </a:spcAft>
            </a:pPr>
            <a:r>
              <a:rPr lang="en-CA" sz="825" b="1" spc="-11" dirty="0">
                <a:solidFill>
                  <a:srgbClr val="111111"/>
                </a:solidFill>
                <a:latin typeface="Overpass ExtraBold" pitchFamily="2" charset="77"/>
                <a:ea typeface="Times New Roman" panose="02020603050405020304" pitchFamily="18" charset="0"/>
                <a:cs typeface="Times New Roman" panose="02020603050405020304" pitchFamily="18" charset="0"/>
              </a:rPr>
              <a:t> </a:t>
            </a:r>
          </a:p>
          <a:p>
            <a:pPr>
              <a:lnSpc>
                <a:spcPct val="107000"/>
              </a:lnSpc>
              <a:spcAft>
                <a:spcPts val="675"/>
              </a:spcAft>
            </a:pPr>
            <a:endParaRPr lang="en-CA" sz="825" b="1" spc="-11" dirty="0">
              <a:solidFill>
                <a:srgbClr val="111111"/>
              </a:solidFill>
              <a:latin typeface="Overpass ExtraBold" pitchFamily="2" charset="77"/>
              <a:cs typeface="Times New Roman" panose="02020603050405020304" pitchFamily="18" charset="0"/>
            </a:endParaRPr>
          </a:p>
          <a:p>
            <a:pPr>
              <a:lnSpc>
                <a:spcPct val="107000"/>
              </a:lnSpc>
              <a:spcAft>
                <a:spcPts val="225"/>
              </a:spcAft>
            </a:pPr>
            <a:endParaRPr lang="en-US" sz="750" dirty="0">
              <a:latin typeface="Overpass Light" panose="00000400000000000000" pitchFamily="2" charset="0"/>
            </a:endParaRPr>
          </a:p>
          <a:p>
            <a:pPr>
              <a:lnSpc>
                <a:spcPct val="107000"/>
              </a:lnSpc>
              <a:spcAft>
                <a:spcPts val="225"/>
              </a:spcAft>
            </a:pPr>
            <a:endParaRPr lang="en-US" sz="750" dirty="0">
              <a:latin typeface="Overpass Light" panose="00000400000000000000" pitchFamily="2" charset="0"/>
            </a:endParaRPr>
          </a:p>
          <a:p>
            <a:pPr>
              <a:lnSpc>
                <a:spcPct val="107000"/>
              </a:lnSpc>
              <a:spcAft>
                <a:spcPts val="225"/>
              </a:spcAft>
            </a:pPr>
            <a:endParaRPr lang="en-US" sz="750" dirty="0">
              <a:latin typeface="Overpass Light" panose="00000400000000000000" pitchFamily="2" charset="0"/>
            </a:endParaRPr>
          </a:p>
        </p:txBody>
      </p:sp>
      <p:sp>
        <p:nvSpPr>
          <p:cNvPr id="13" name="TextBox 12">
            <a:extLst>
              <a:ext uri="{FF2B5EF4-FFF2-40B4-BE49-F238E27FC236}">
                <a16:creationId xmlns:a16="http://schemas.microsoft.com/office/drawing/2014/main" id="{FAE6BFAD-CB29-DAB9-1A31-BA8FFE8A1D08}"/>
              </a:ext>
            </a:extLst>
          </p:cNvPr>
          <p:cNvSpPr txBox="1"/>
          <p:nvPr/>
        </p:nvSpPr>
        <p:spPr>
          <a:xfrm>
            <a:off x="6804624" y="419447"/>
            <a:ext cx="1842244" cy="3094245"/>
          </a:xfrm>
          <a:prstGeom prst="rect">
            <a:avLst/>
          </a:prstGeom>
          <a:solidFill>
            <a:schemeClr val="accent4">
              <a:lumMod val="20000"/>
              <a:lumOff val="80000"/>
            </a:schemeClr>
          </a:solidFill>
        </p:spPr>
        <p:txBody>
          <a:bodyPr wrap="square" lIns="68580" tIns="34290" rIns="68580" bIns="34290" anchor="t">
            <a:spAutoFit/>
          </a:bodyPr>
          <a:lstStyle/>
          <a:p>
            <a:pPr>
              <a:lnSpc>
                <a:spcPts val="975"/>
              </a:lnSpc>
              <a:spcAft>
                <a:spcPts val="225"/>
              </a:spcAft>
            </a:pPr>
            <a:r>
              <a:rPr lang="en-CA" sz="900" b="1" u="sng" spc="-12" dirty="0">
                <a:solidFill>
                  <a:srgbClr val="111111"/>
                </a:solidFill>
                <a:latin typeface="Overpass" panose="00000500000000000000" pitchFamily="2" charset="0"/>
                <a:ea typeface="Times New Roman" panose="02020603050405020304" pitchFamily="18" charset="0"/>
                <a:cs typeface="Times New Roman"/>
              </a:rPr>
              <a:t>HOW CAN YOU HELP?</a:t>
            </a:r>
          </a:p>
          <a:p>
            <a:pPr>
              <a:lnSpc>
                <a:spcPts val="975"/>
              </a:lnSpc>
              <a:spcAft>
                <a:spcPts val="225"/>
              </a:spcAft>
            </a:pPr>
            <a:endParaRPr lang="en-US" sz="900" b="1" i="0" u="none" strike="noStrike" baseline="0" dirty="0">
              <a:latin typeface="Overpass" panose="00000500000000000000" pitchFamily="2" charset="0"/>
            </a:endParaRPr>
          </a:p>
          <a:p>
            <a:pPr>
              <a:lnSpc>
                <a:spcPts val="975"/>
              </a:lnSpc>
              <a:spcAft>
                <a:spcPts val="225"/>
              </a:spcAft>
            </a:pPr>
            <a:r>
              <a:rPr lang="en-US" sz="900" i="0" u="none" strike="noStrike" baseline="0" dirty="0">
                <a:latin typeface="Overpass" panose="00000500000000000000" pitchFamily="2" charset="0"/>
              </a:rPr>
              <a:t>We've put together these slides (and speaking notes) to help you spread the word. </a:t>
            </a:r>
          </a:p>
          <a:p>
            <a:pPr>
              <a:lnSpc>
                <a:spcPts val="975"/>
              </a:lnSpc>
              <a:spcAft>
                <a:spcPts val="225"/>
              </a:spcAft>
            </a:pPr>
            <a:r>
              <a:rPr lang="en-CA" sz="900" b="1" spc="-12" dirty="0">
                <a:solidFill>
                  <a:srgbClr val="111111"/>
                </a:solidFill>
                <a:latin typeface="Overpass" panose="00000500000000000000" pitchFamily="2" charset="0"/>
                <a:ea typeface="Times New Roman" panose="02020603050405020304" pitchFamily="18" charset="0"/>
                <a:cs typeface="Times New Roman"/>
              </a:rPr>
              <a:t> ​</a:t>
            </a:r>
            <a:endParaRPr lang="en-CA" sz="900" spc="-12" dirty="0">
              <a:solidFill>
                <a:srgbClr val="111111"/>
              </a:solidFill>
              <a:latin typeface="Overpass" panose="00000500000000000000" pitchFamily="2" charset="0"/>
              <a:ea typeface="Times New Roman" panose="02020603050405020304" pitchFamily="18" charset="0"/>
              <a:cs typeface="Times New Roman"/>
            </a:endParaRPr>
          </a:p>
          <a:p>
            <a:pPr>
              <a:lnSpc>
                <a:spcPts val="975"/>
              </a:lnSpc>
              <a:spcAft>
                <a:spcPts val="450"/>
              </a:spcAft>
            </a:pPr>
            <a:r>
              <a:rPr lang="en-CA" sz="900" spc="-12" dirty="0">
                <a:solidFill>
                  <a:srgbClr val="111111"/>
                </a:solidFill>
                <a:latin typeface="Overpass" panose="00000500000000000000" pitchFamily="2" charset="0"/>
                <a:ea typeface="Times New Roman" panose="02020603050405020304" pitchFamily="18" charset="0"/>
                <a:cs typeface="Times New Roman"/>
              </a:rPr>
              <a:t>Ask your boss to speak for  </a:t>
            </a:r>
            <a:br>
              <a:rPr lang="en-CA" sz="900" spc="-12" dirty="0">
                <a:solidFill>
                  <a:srgbClr val="111111"/>
                </a:solidFill>
                <a:latin typeface="Overpass" panose="00000500000000000000" pitchFamily="2" charset="0"/>
                <a:ea typeface="Times New Roman" panose="02020603050405020304" pitchFamily="18" charset="0"/>
                <a:cs typeface="Times New Roman"/>
              </a:rPr>
            </a:br>
            <a:r>
              <a:rPr lang="en-CA" sz="900" b="1" spc="-12" dirty="0">
                <a:solidFill>
                  <a:srgbClr val="111111"/>
                </a:solidFill>
                <a:latin typeface="Overpass" panose="00000500000000000000" pitchFamily="2" charset="0"/>
                <a:ea typeface="Times New Roman" panose="02020603050405020304" pitchFamily="18" charset="0"/>
                <a:cs typeface="Times New Roman"/>
              </a:rPr>
              <a:t>5 minutes </a:t>
            </a:r>
            <a:r>
              <a:rPr lang="en-CA" sz="900" spc="-12" dirty="0">
                <a:solidFill>
                  <a:srgbClr val="111111"/>
                </a:solidFill>
                <a:latin typeface="Overpass" panose="00000500000000000000" pitchFamily="2" charset="0"/>
                <a:ea typeface="Times New Roman" panose="02020603050405020304" pitchFamily="18" charset="0"/>
                <a:cs typeface="Times New Roman"/>
              </a:rPr>
              <a:t>before your next team meeting or company get together.</a:t>
            </a:r>
            <a:br>
              <a:rPr lang="en-CA" sz="900" spc="-12" dirty="0">
                <a:solidFill>
                  <a:srgbClr val="111111"/>
                </a:solidFill>
                <a:latin typeface="Overpass" panose="00000500000000000000" pitchFamily="2" charset="0"/>
                <a:ea typeface="Times New Roman" panose="02020603050405020304" pitchFamily="18" charset="0"/>
                <a:cs typeface="Times New Roman"/>
              </a:rPr>
            </a:br>
            <a:endParaRPr lang="en-CA" sz="900" spc="-12" dirty="0">
              <a:solidFill>
                <a:srgbClr val="111111"/>
              </a:solidFill>
              <a:latin typeface="Overpass" panose="00000500000000000000" pitchFamily="2" charset="0"/>
              <a:ea typeface="Times New Roman" panose="02020603050405020304" pitchFamily="18" charset="0"/>
              <a:cs typeface="Times New Roman"/>
            </a:endParaRPr>
          </a:p>
          <a:p>
            <a:pPr>
              <a:lnSpc>
                <a:spcPts val="975"/>
              </a:lnSpc>
              <a:spcAft>
                <a:spcPts val="450"/>
              </a:spcAft>
            </a:pPr>
            <a:r>
              <a:rPr lang="en-CA" sz="900" spc="-12" dirty="0">
                <a:solidFill>
                  <a:srgbClr val="111111"/>
                </a:solidFill>
                <a:latin typeface="Overpass" panose="00000500000000000000" pitchFamily="2" charset="0"/>
                <a:ea typeface="Times New Roman" panose="02020603050405020304" pitchFamily="18" charset="0"/>
                <a:cs typeface="Times New Roman"/>
              </a:rPr>
              <a:t>Inside you’ll find:</a:t>
            </a:r>
          </a:p>
          <a:p>
            <a:pPr marL="171450" indent="-171450">
              <a:lnSpc>
                <a:spcPts val="975"/>
              </a:lnSpc>
              <a:spcAft>
                <a:spcPts val="450"/>
              </a:spcAft>
              <a:buFont typeface="Wingdings" panose="020B0604020202020204" pitchFamily="34" charset="0"/>
              <a:buChar char="§"/>
            </a:pPr>
            <a:r>
              <a:rPr lang="en-CA" sz="900" spc="-16" dirty="0">
                <a:solidFill>
                  <a:srgbClr val="111111"/>
                </a:solidFill>
                <a:latin typeface="Overpass"/>
                <a:ea typeface="Times New Roman" panose="02020603050405020304" pitchFamily="18" charset="0"/>
                <a:cs typeface="Times New Roman"/>
              </a:rPr>
              <a:t>Testicular cancer facts and stats</a:t>
            </a:r>
          </a:p>
          <a:p>
            <a:pPr marL="171450" indent="-171450">
              <a:lnSpc>
                <a:spcPts val="1300"/>
              </a:lnSpc>
              <a:spcAft>
                <a:spcPts val="600"/>
              </a:spcAft>
              <a:buFont typeface="Wingdings" panose="020B0604020202020204" pitchFamily="34" charset="0"/>
              <a:buChar char="§"/>
            </a:pPr>
            <a:r>
              <a:rPr lang="en-CA" sz="900" spc="-16" dirty="0">
                <a:solidFill>
                  <a:srgbClr val="111111"/>
                </a:solidFill>
                <a:latin typeface="Overpass"/>
                <a:ea typeface="Times New Roman" panose="02020603050405020304" pitchFamily="18" charset="0"/>
                <a:cs typeface="Times New Roman"/>
              </a:rPr>
              <a:t>A guide on how to perform a self-check​</a:t>
            </a:r>
            <a:endParaRPr lang="en-CA" sz="900" b="0" i="0" u="none" strike="noStrike" baseline="0" dirty="0">
              <a:latin typeface="Overpass"/>
            </a:endParaRPr>
          </a:p>
          <a:p>
            <a:pPr marL="171450" indent="-171450">
              <a:lnSpc>
                <a:spcPts val="1300"/>
              </a:lnSpc>
              <a:spcAft>
                <a:spcPts val="600"/>
              </a:spcAft>
              <a:buFont typeface="Wingdings" panose="020B0604020202020204" pitchFamily="34" charset="0"/>
              <a:buChar char="§"/>
            </a:pPr>
            <a:r>
              <a:rPr lang="en-CA" sz="900" b="0" i="0" u="none" strike="noStrike" baseline="0" dirty="0">
                <a:latin typeface="Overpass"/>
              </a:rPr>
              <a:t>Suggested </a:t>
            </a:r>
            <a:r>
              <a:rPr lang="en-CA" sz="900" b="1" i="0" u="none" strike="noStrike" baseline="0" dirty="0">
                <a:latin typeface="Overpass"/>
              </a:rPr>
              <a:t>speaking notes </a:t>
            </a:r>
            <a:r>
              <a:rPr lang="en-CA" sz="900" b="0" i="0" u="none" strike="noStrike" baseline="0" dirty="0">
                <a:latin typeface="Overpass"/>
              </a:rPr>
              <a:t>for each slide</a:t>
            </a:r>
            <a:r>
              <a:rPr lang="en-CA" sz="900" dirty="0">
                <a:latin typeface="Overpass"/>
              </a:rPr>
              <a:t> in the notes section</a:t>
            </a:r>
            <a:br>
              <a:rPr lang="en-CA" sz="900" spc="-12" dirty="0">
                <a:solidFill>
                  <a:srgbClr val="111111"/>
                </a:solidFill>
                <a:latin typeface="Overpass" panose="00000500000000000000" pitchFamily="2" charset="0"/>
                <a:cs typeface="Times New Roman"/>
              </a:rPr>
            </a:br>
            <a:endParaRPr lang="en-CA" sz="900" b="0" i="0" u="none" strike="noStrike" baseline="0" dirty="0">
              <a:latin typeface="Overpass" panose="00000500000000000000" pitchFamily="2" charset="0"/>
            </a:endParaRPr>
          </a:p>
        </p:txBody>
      </p:sp>
      <p:sp>
        <p:nvSpPr>
          <p:cNvPr id="5" name="TextBox 4">
            <a:extLst>
              <a:ext uri="{FF2B5EF4-FFF2-40B4-BE49-F238E27FC236}">
                <a16:creationId xmlns:a16="http://schemas.microsoft.com/office/drawing/2014/main" id="{37835AD2-74B9-89E2-E1FC-2AD8C77B419C}"/>
              </a:ext>
            </a:extLst>
          </p:cNvPr>
          <p:cNvSpPr txBox="1"/>
          <p:nvPr/>
        </p:nvSpPr>
        <p:spPr>
          <a:xfrm>
            <a:off x="308910" y="1537810"/>
            <a:ext cx="3497684" cy="523220"/>
          </a:xfrm>
          <a:prstGeom prst="rect">
            <a:avLst/>
          </a:prstGeom>
          <a:noFill/>
        </p:spPr>
        <p:txBody>
          <a:bodyPr wrap="square" lIns="91440" tIns="45720" rIns="91440" bIns="45720" anchor="t">
            <a:spAutoFit/>
          </a:bodyPr>
          <a:lstStyle/>
          <a:p>
            <a:pPr lvl="0"/>
            <a:r>
              <a:rPr lang="en-GB" sz="1400" dirty="0">
                <a:latin typeface="Overpass"/>
              </a:rPr>
              <a:t>FOR PRESENTERS</a:t>
            </a:r>
            <a:endParaRPr lang="en-GB" sz="1400" dirty="0">
              <a:latin typeface="Overpass" pitchFamily="2" charset="77"/>
            </a:endParaRPr>
          </a:p>
          <a:p>
            <a:pPr lvl="0"/>
            <a:r>
              <a:rPr lang="en-GB" sz="1400" i="1" dirty="0">
                <a:solidFill>
                  <a:srgbClr val="FF0000"/>
                </a:solidFill>
                <a:latin typeface="Overpass" pitchFamily="2" charset="77"/>
              </a:rPr>
              <a:t>(DELETE AFTER READING)</a:t>
            </a:r>
          </a:p>
        </p:txBody>
      </p:sp>
      <p:pic>
        <p:nvPicPr>
          <p:cNvPr id="10" name="Picture 9">
            <a:extLst>
              <a:ext uri="{FF2B5EF4-FFF2-40B4-BE49-F238E27FC236}">
                <a16:creationId xmlns:a16="http://schemas.microsoft.com/office/drawing/2014/main" id="{AB527883-A7A9-8DE3-228B-236B5FE3AB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0531" y="4612939"/>
            <a:ext cx="559457" cy="310810"/>
          </a:xfrm>
          <a:prstGeom prst="rect">
            <a:avLst/>
          </a:prstGeom>
        </p:spPr>
      </p:pic>
    </p:spTree>
    <p:custDataLst>
      <p:tags r:id="rId1"/>
    </p:custDataLst>
    <p:extLst>
      <p:ext uri="{BB962C8B-B14F-4D97-AF65-F5344CB8AC3E}">
        <p14:creationId xmlns:p14="http://schemas.microsoft.com/office/powerpoint/2010/main" val="351086393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fabric with wrinkles&#10;&#10;Description automatically generated">
            <a:extLst>
              <a:ext uri="{FF2B5EF4-FFF2-40B4-BE49-F238E27FC236}">
                <a16:creationId xmlns:a16="http://schemas.microsoft.com/office/drawing/2014/main" id="{EEF6E748-B685-5F0B-5730-1B1B7FC33A2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 b="13473"/>
          <a:stretch/>
        </p:blipFill>
        <p:spPr>
          <a:xfrm>
            <a:off x="0" y="0"/>
            <a:ext cx="9144000" cy="5143500"/>
          </a:xfrm>
          <a:prstGeom prst="rect">
            <a:avLst/>
          </a:prstGeom>
        </p:spPr>
      </p:pic>
      <p:sp>
        <p:nvSpPr>
          <p:cNvPr id="9" name="TextBox 8">
            <a:extLst>
              <a:ext uri="{FF2B5EF4-FFF2-40B4-BE49-F238E27FC236}">
                <a16:creationId xmlns:a16="http://schemas.microsoft.com/office/drawing/2014/main" id="{13970FB1-ED76-1D46-97D4-627FC07E8D53}"/>
              </a:ext>
            </a:extLst>
          </p:cNvPr>
          <p:cNvSpPr txBox="1"/>
          <p:nvPr/>
        </p:nvSpPr>
        <p:spPr>
          <a:xfrm>
            <a:off x="303951" y="2761568"/>
            <a:ext cx="8536098" cy="1915589"/>
          </a:xfrm>
          <a:prstGeom prst="rect">
            <a:avLst/>
          </a:prstGeom>
          <a:noFill/>
        </p:spPr>
        <p:txBody>
          <a:bodyPr wrap="square" lIns="91440" tIns="45720" rIns="91440" bIns="45720" rtlCol="0" anchor="t">
            <a:spAutoFit/>
          </a:bodyPr>
          <a:lstStyle/>
          <a:p>
            <a:pPr>
              <a:lnSpc>
                <a:spcPts val="7000"/>
              </a:lnSpc>
            </a:pPr>
            <a:r>
              <a:rPr lang="en-GB" sz="7500" dirty="0">
                <a:latin typeface="Anton"/>
              </a:rPr>
              <a:t>TESTICULAR CANCER </a:t>
            </a:r>
          </a:p>
          <a:p>
            <a:pPr>
              <a:lnSpc>
                <a:spcPts val="7000"/>
              </a:lnSpc>
            </a:pPr>
            <a:r>
              <a:rPr lang="en-GB" sz="7500" dirty="0">
                <a:latin typeface="Anton"/>
              </a:rPr>
              <a:t>AWARENESS MONTH </a:t>
            </a:r>
            <a:endParaRPr lang="en-US" sz="7500" dirty="0">
              <a:latin typeface="Anton"/>
            </a:endParaRPr>
          </a:p>
        </p:txBody>
      </p:sp>
      <p:sp>
        <p:nvSpPr>
          <p:cNvPr id="10" name="TextBox 9">
            <a:extLst>
              <a:ext uri="{FF2B5EF4-FFF2-40B4-BE49-F238E27FC236}">
                <a16:creationId xmlns:a16="http://schemas.microsoft.com/office/drawing/2014/main" id="{9084C50E-7224-9E43-A467-A3082260A12F}"/>
              </a:ext>
            </a:extLst>
          </p:cNvPr>
          <p:cNvSpPr txBox="1"/>
          <p:nvPr/>
        </p:nvSpPr>
        <p:spPr>
          <a:xfrm>
            <a:off x="303951" y="4538657"/>
            <a:ext cx="4858535" cy="276999"/>
          </a:xfrm>
          <a:prstGeom prst="rect">
            <a:avLst/>
          </a:prstGeom>
          <a:noFill/>
        </p:spPr>
        <p:txBody>
          <a:bodyPr wrap="square" rtlCol="0">
            <a:spAutoFit/>
          </a:bodyPr>
          <a:lstStyle/>
          <a:p>
            <a:pPr lvl="0"/>
            <a:r>
              <a:rPr lang="en-GB" sz="1200" cap="all" dirty="0">
                <a:solidFill>
                  <a:schemeClr val="bg1"/>
                </a:solidFill>
                <a:latin typeface="Overpass" pitchFamily="2" charset="77"/>
              </a:rPr>
              <a:t>KNOW THY NUTS THIS APRIL</a:t>
            </a:r>
            <a:endParaRPr lang="en-GB" sz="1200" dirty="0">
              <a:solidFill>
                <a:schemeClr val="bg1"/>
              </a:solidFill>
              <a:latin typeface="Overpass" pitchFamily="2" charset="77"/>
            </a:endParaRPr>
          </a:p>
        </p:txBody>
      </p:sp>
      <p:pic>
        <p:nvPicPr>
          <p:cNvPr id="17" name="Picture 16">
            <a:extLst>
              <a:ext uri="{FF2B5EF4-FFF2-40B4-BE49-F238E27FC236}">
                <a16:creationId xmlns:a16="http://schemas.microsoft.com/office/drawing/2014/main" id="{0D40A1AD-70ED-44A2-8EBE-F38FAC85C4C8}"/>
              </a:ext>
            </a:extLst>
          </p:cNvPr>
          <p:cNvPicPr>
            <a:picLocks noChangeAspect="1"/>
          </p:cNvPicPr>
          <p:nvPr/>
        </p:nvPicPr>
        <p:blipFill>
          <a:blip r:embed="rId5"/>
          <a:stretch>
            <a:fillRect/>
          </a:stretch>
        </p:blipFill>
        <p:spPr>
          <a:xfrm>
            <a:off x="-220294" y="-229125"/>
            <a:ext cx="2506294" cy="1774050"/>
          </a:xfrm>
          <a:prstGeom prst="rect">
            <a:avLst/>
          </a:prstGeom>
        </p:spPr>
      </p:pic>
    </p:spTree>
    <p:custDataLst>
      <p:tags r:id="rId1"/>
    </p:custDataLst>
    <p:extLst>
      <p:ext uri="{BB962C8B-B14F-4D97-AF65-F5344CB8AC3E}">
        <p14:creationId xmlns:p14="http://schemas.microsoft.com/office/powerpoint/2010/main" val="53737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C97A3C-44FD-C348-A9A3-47BE1A6F0373}"/>
              </a:ext>
            </a:extLst>
          </p:cNvPr>
          <p:cNvGrpSpPr/>
          <p:nvPr/>
        </p:nvGrpSpPr>
        <p:grpSpPr>
          <a:xfrm>
            <a:off x="-1241672" y="544991"/>
            <a:ext cx="4763588" cy="3578573"/>
            <a:chOff x="-969290" y="411163"/>
            <a:chExt cx="2325054" cy="1746661"/>
          </a:xfrm>
        </p:grpSpPr>
        <p:pic>
          <p:nvPicPr>
            <p:cNvPr id="26" name="Picture 25">
              <a:extLst>
                <a:ext uri="{FF2B5EF4-FFF2-40B4-BE49-F238E27FC236}">
                  <a16:creationId xmlns:a16="http://schemas.microsoft.com/office/drawing/2014/main" id="{8FA95BC5-4462-A149-94FA-9DBF1C0B33FB}"/>
                </a:ext>
              </a:extLst>
            </p:cNvPr>
            <p:cNvPicPr>
              <a:picLocks noChangeAspect="1"/>
            </p:cNvPicPr>
            <p:nvPr/>
          </p:nvPicPr>
          <p:blipFill>
            <a:blip r:embed="rId4"/>
            <a:stretch>
              <a:fillRect/>
            </a:stretch>
          </p:blipFill>
          <p:spPr>
            <a:xfrm>
              <a:off x="272140" y="411163"/>
              <a:ext cx="949992" cy="816190"/>
            </a:xfrm>
            <a:prstGeom prst="rect">
              <a:avLst/>
            </a:prstGeom>
          </p:spPr>
        </p:pic>
        <p:pic>
          <p:nvPicPr>
            <p:cNvPr id="10" name="Picture 9">
              <a:extLst>
                <a:ext uri="{FF2B5EF4-FFF2-40B4-BE49-F238E27FC236}">
                  <a16:creationId xmlns:a16="http://schemas.microsoft.com/office/drawing/2014/main" id="{49274151-FC6F-1044-9D0A-41B8A053AF1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43106" r="16064" b="25301"/>
            <a:stretch/>
          </p:blipFill>
          <p:spPr>
            <a:xfrm rot="835770">
              <a:off x="-969290" y="845114"/>
              <a:ext cx="2325054" cy="1312710"/>
            </a:xfrm>
            <a:prstGeom prst="rect">
              <a:avLst/>
            </a:prstGeom>
          </p:spPr>
        </p:pic>
      </p:grpSp>
      <p:sp>
        <p:nvSpPr>
          <p:cNvPr id="7" name="TextBox 6">
            <a:extLst>
              <a:ext uri="{FF2B5EF4-FFF2-40B4-BE49-F238E27FC236}">
                <a16:creationId xmlns:a16="http://schemas.microsoft.com/office/drawing/2014/main" id="{46BC2F86-8357-A346-AC70-14718FAF818B}"/>
              </a:ext>
            </a:extLst>
          </p:cNvPr>
          <p:cNvSpPr txBox="1"/>
          <p:nvPr/>
        </p:nvSpPr>
        <p:spPr>
          <a:xfrm>
            <a:off x="355505" y="3139931"/>
            <a:ext cx="1161370" cy="338554"/>
          </a:xfrm>
          <a:prstGeom prst="rect">
            <a:avLst/>
          </a:prstGeom>
          <a:noFill/>
        </p:spPr>
        <p:txBody>
          <a:bodyPr wrap="square" rtlCol="0">
            <a:spAutoFit/>
          </a:bodyPr>
          <a:lstStyle/>
          <a:p>
            <a:r>
              <a:rPr lang="en-GB" sz="1600" dirty="0">
                <a:solidFill>
                  <a:srgbClr val="DE9702"/>
                </a:solidFill>
                <a:latin typeface="Overpass" pitchFamily="2" charset="77"/>
              </a:rPr>
              <a:t>What is it?</a:t>
            </a:r>
          </a:p>
        </p:txBody>
      </p:sp>
      <p:sp>
        <p:nvSpPr>
          <p:cNvPr id="8" name="TextBox 7">
            <a:extLst>
              <a:ext uri="{FF2B5EF4-FFF2-40B4-BE49-F238E27FC236}">
                <a16:creationId xmlns:a16="http://schemas.microsoft.com/office/drawing/2014/main" id="{7E704F73-C29A-9D44-8007-F9356BAABA38}"/>
              </a:ext>
            </a:extLst>
          </p:cNvPr>
          <p:cNvSpPr txBox="1"/>
          <p:nvPr/>
        </p:nvSpPr>
        <p:spPr>
          <a:xfrm>
            <a:off x="355504" y="3454752"/>
            <a:ext cx="4063912" cy="1323439"/>
          </a:xfrm>
          <a:prstGeom prst="rect">
            <a:avLst/>
          </a:prstGeom>
          <a:noFill/>
        </p:spPr>
        <p:txBody>
          <a:bodyPr wrap="square" lIns="91440" tIns="45720" rIns="91440" bIns="45720" rtlCol="0" anchor="t">
            <a:spAutoFit/>
          </a:bodyPr>
          <a:lstStyle/>
          <a:p>
            <a:pPr lvl="0"/>
            <a:r>
              <a:rPr lang="en-GB" sz="1600" dirty="0">
                <a:latin typeface="Overpass Light"/>
              </a:rPr>
              <a:t>April is Testicular Cancer Awareness Month. </a:t>
            </a:r>
          </a:p>
          <a:p>
            <a:pPr lvl="0"/>
            <a:endParaRPr lang="en-GB" sz="1600" dirty="0">
              <a:latin typeface="Overpass Light" pitchFamily="2" charset="77"/>
            </a:endParaRPr>
          </a:p>
          <a:p>
            <a:r>
              <a:rPr lang="en-GB" sz="1600" i="1" dirty="0">
                <a:latin typeface="Overpass Light"/>
              </a:rPr>
              <a:t>Know Thy Nuts </a:t>
            </a:r>
            <a:r>
              <a:rPr lang="en-GB" sz="1600" dirty="0">
                <a:latin typeface="Overpass Light"/>
              </a:rPr>
              <a:t>is an annual campaign by Movember encouraging guys everywhere to get to know their nuts.</a:t>
            </a:r>
          </a:p>
        </p:txBody>
      </p:sp>
      <p:pic>
        <p:nvPicPr>
          <p:cNvPr id="9" name="Picture 8">
            <a:extLst>
              <a:ext uri="{FF2B5EF4-FFF2-40B4-BE49-F238E27FC236}">
                <a16:creationId xmlns:a16="http://schemas.microsoft.com/office/drawing/2014/main" id="{097381D2-05DB-CE4A-AE36-DAF9244672A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16031" b="18477"/>
          <a:stretch/>
        </p:blipFill>
        <p:spPr>
          <a:xfrm>
            <a:off x="4724585" y="0"/>
            <a:ext cx="4419415" cy="5143500"/>
          </a:xfrm>
          <a:prstGeom prst="rect">
            <a:avLst/>
          </a:prstGeom>
        </p:spPr>
      </p:pic>
    </p:spTree>
    <p:custDataLst>
      <p:tags r:id="rId1"/>
    </p:custDataLst>
    <p:extLst>
      <p:ext uri="{BB962C8B-B14F-4D97-AF65-F5344CB8AC3E}">
        <p14:creationId xmlns:p14="http://schemas.microsoft.com/office/powerpoint/2010/main" val="20794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791DEF8-DB81-CB34-7507-D68AE20E125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870" y="3170"/>
            <a:ext cx="3757677" cy="5143500"/>
          </a:xfrm>
          <a:prstGeom prst="rect">
            <a:avLst/>
          </a:prstGeom>
        </p:spPr>
      </p:pic>
      <p:sp>
        <p:nvSpPr>
          <p:cNvPr id="17" name="Rectangle 16">
            <a:extLst>
              <a:ext uri="{FF2B5EF4-FFF2-40B4-BE49-F238E27FC236}">
                <a16:creationId xmlns:a16="http://schemas.microsoft.com/office/drawing/2014/main" id="{5C84F565-B023-2F96-8DD0-054B4242310A}"/>
              </a:ext>
            </a:extLst>
          </p:cNvPr>
          <p:cNvSpPr/>
          <p:nvPr/>
        </p:nvSpPr>
        <p:spPr>
          <a:xfrm>
            <a:off x="10870" y="3170"/>
            <a:ext cx="3804294" cy="5143500"/>
          </a:xfrm>
          <a:prstGeom prst="rect">
            <a:avLst/>
          </a:prstGeom>
          <a:gradFill flip="none" rotWithShape="1">
            <a:gsLst>
              <a:gs pos="25000">
                <a:schemeClr val="tx1">
                  <a:alpha val="71000"/>
                </a:schemeClr>
              </a:gs>
              <a:gs pos="100000">
                <a:schemeClr val="tx1">
                  <a:alpha val="28644"/>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9" name="Picture 18" descr="A starry night sky&#10;&#10;Description automatically generated with medium confidence">
            <a:extLst>
              <a:ext uri="{FF2B5EF4-FFF2-40B4-BE49-F238E27FC236}">
                <a16:creationId xmlns:a16="http://schemas.microsoft.com/office/drawing/2014/main" id="{4DA94D9B-C88B-9080-EE4C-D8CEEC0E2B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65895" y="0"/>
            <a:ext cx="5433335" cy="514350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 name="Ink 1">
                <a:extLst>
                  <a:ext uri="{FF2B5EF4-FFF2-40B4-BE49-F238E27FC236}">
                    <a16:creationId xmlns:a16="http://schemas.microsoft.com/office/drawing/2014/main" id="{58690E90-48AB-9B9D-5E88-140B36A45A75}"/>
                  </a:ext>
                </a:extLst>
              </p14:cNvPr>
              <p14:cNvContentPartPr/>
              <p14:nvPr/>
            </p14:nvContentPartPr>
            <p14:xfrm>
              <a:off x="10640597" y="2310663"/>
              <a:ext cx="293" cy="293"/>
            </p14:xfrm>
          </p:contentPart>
        </mc:Choice>
        <mc:Fallback xmlns="">
          <p:pic>
            <p:nvPicPr>
              <p:cNvPr id="2" name="Ink 1">
                <a:extLst>
                  <a:ext uri="{FF2B5EF4-FFF2-40B4-BE49-F238E27FC236}">
                    <a16:creationId xmlns:a16="http://schemas.microsoft.com/office/drawing/2014/main" id="{58690E90-48AB-9B9D-5E88-140B36A45A75}"/>
                  </a:ext>
                </a:extLst>
              </p:cNvPr>
              <p:cNvPicPr/>
              <p:nvPr/>
            </p:nvPicPr>
            <p:blipFill>
              <a:blip r:embed="rId8"/>
              <a:stretch>
                <a:fillRect/>
              </a:stretch>
            </p:blipFill>
            <p:spPr>
              <a:xfrm>
                <a:off x="10625947" y="222276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 name="Ink 2">
                <a:extLst>
                  <a:ext uri="{FF2B5EF4-FFF2-40B4-BE49-F238E27FC236}">
                    <a16:creationId xmlns:a16="http://schemas.microsoft.com/office/drawing/2014/main" id="{A142743F-92BB-073E-97EE-F7F43CBA2B4F}"/>
                  </a:ext>
                </a:extLst>
              </p14:cNvPr>
              <p14:cNvContentPartPr/>
              <p14:nvPr/>
            </p14:nvContentPartPr>
            <p14:xfrm>
              <a:off x="10451057" y="2653765"/>
              <a:ext cx="293" cy="293"/>
            </p14:xfrm>
          </p:contentPart>
        </mc:Choice>
        <mc:Fallback xmlns="">
          <p:pic>
            <p:nvPicPr>
              <p:cNvPr id="3" name="Ink 2">
                <a:extLst>
                  <a:ext uri="{FF2B5EF4-FFF2-40B4-BE49-F238E27FC236}">
                    <a16:creationId xmlns:a16="http://schemas.microsoft.com/office/drawing/2014/main" id="{A142743F-92BB-073E-97EE-F7F43CBA2B4F}"/>
                  </a:ext>
                </a:extLst>
              </p:cNvPr>
              <p:cNvPicPr/>
              <p:nvPr/>
            </p:nvPicPr>
            <p:blipFill>
              <a:blip r:embed="rId10"/>
              <a:stretch>
                <a:fillRect/>
              </a:stretch>
            </p:blipFill>
            <p:spPr>
              <a:xfrm>
                <a:off x="10436407" y="2565865"/>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 name="Ink 3">
                <a:extLst>
                  <a:ext uri="{FF2B5EF4-FFF2-40B4-BE49-F238E27FC236}">
                    <a16:creationId xmlns:a16="http://schemas.microsoft.com/office/drawing/2014/main" id="{0E9E83DE-E8FC-F902-F7FD-883E9349B6EE}"/>
                  </a:ext>
                </a:extLst>
              </p14:cNvPr>
              <p14:cNvContentPartPr/>
              <p14:nvPr/>
            </p14:nvContentPartPr>
            <p14:xfrm>
              <a:off x="12544479" y="2659908"/>
              <a:ext cx="293" cy="293"/>
            </p14:xfrm>
          </p:contentPart>
        </mc:Choice>
        <mc:Fallback xmlns="">
          <p:pic>
            <p:nvPicPr>
              <p:cNvPr id="4" name="Ink 3">
                <a:extLst>
                  <a:ext uri="{FF2B5EF4-FFF2-40B4-BE49-F238E27FC236}">
                    <a16:creationId xmlns:a16="http://schemas.microsoft.com/office/drawing/2014/main" id="{0E9E83DE-E8FC-F902-F7FD-883E9349B6EE}"/>
                  </a:ext>
                </a:extLst>
              </p:cNvPr>
              <p:cNvPicPr/>
              <p:nvPr/>
            </p:nvPicPr>
            <p:blipFill>
              <a:blip r:embed="rId12"/>
              <a:stretch>
                <a:fillRect/>
              </a:stretch>
            </p:blipFill>
            <p:spPr>
              <a:xfrm>
                <a:off x="12529829" y="257200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5" name="Ink 4">
                <a:extLst>
                  <a:ext uri="{FF2B5EF4-FFF2-40B4-BE49-F238E27FC236}">
                    <a16:creationId xmlns:a16="http://schemas.microsoft.com/office/drawing/2014/main" id="{D37CDC0C-E00A-C39A-B6E6-53CB6A21DA1B}"/>
                  </a:ext>
                </a:extLst>
              </p14:cNvPr>
              <p14:cNvContentPartPr/>
              <p14:nvPr/>
            </p14:nvContentPartPr>
            <p14:xfrm>
              <a:off x="14698157" y="2698810"/>
              <a:ext cx="293" cy="293"/>
            </p14:xfrm>
          </p:contentPart>
        </mc:Choice>
        <mc:Fallback xmlns="">
          <p:pic>
            <p:nvPicPr>
              <p:cNvPr id="5" name="Ink 4">
                <a:extLst>
                  <a:ext uri="{FF2B5EF4-FFF2-40B4-BE49-F238E27FC236}">
                    <a16:creationId xmlns:a16="http://schemas.microsoft.com/office/drawing/2014/main" id="{D37CDC0C-E00A-C39A-B6E6-53CB6A21DA1B}"/>
                  </a:ext>
                </a:extLst>
              </p:cNvPr>
              <p:cNvPicPr/>
              <p:nvPr/>
            </p:nvPicPr>
            <p:blipFill>
              <a:blip r:embed="rId14"/>
              <a:stretch>
                <a:fillRect/>
              </a:stretch>
            </p:blipFill>
            <p:spPr>
              <a:xfrm>
                <a:off x="14683507" y="2610910"/>
                <a:ext cx="29300" cy="175800"/>
              </a:xfrm>
              <a:prstGeom prst="rect">
                <a:avLst/>
              </a:prstGeom>
            </p:spPr>
          </p:pic>
        </mc:Fallback>
      </mc:AlternateContent>
      <p:grpSp>
        <p:nvGrpSpPr>
          <p:cNvPr id="26" name="Group 25">
            <a:extLst>
              <a:ext uri="{FF2B5EF4-FFF2-40B4-BE49-F238E27FC236}">
                <a16:creationId xmlns:a16="http://schemas.microsoft.com/office/drawing/2014/main" id="{F3A2B6F6-1825-59DF-8B99-AC7DCAF6FE70}"/>
              </a:ext>
            </a:extLst>
          </p:cNvPr>
          <p:cNvGrpSpPr/>
          <p:nvPr/>
        </p:nvGrpSpPr>
        <p:grpSpPr>
          <a:xfrm>
            <a:off x="13052844" y="1011378"/>
            <a:ext cx="18428" cy="81315"/>
            <a:chOff x="4375457" y="651292"/>
            <a:chExt cx="22680" cy="10008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3" name="Ink 22">
                  <a:extLst>
                    <a:ext uri="{FF2B5EF4-FFF2-40B4-BE49-F238E27FC236}">
                      <a16:creationId xmlns:a16="http://schemas.microsoft.com/office/drawing/2014/main" id="{B8360440-4CE9-CEB4-FB7B-3B3423ADE24A}"/>
                    </a:ext>
                  </a:extLst>
                </p14:cNvPr>
                <p14:cNvContentPartPr/>
                <p14:nvPr/>
              </p14:nvContentPartPr>
              <p14:xfrm>
                <a:off x="4375457" y="751012"/>
                <a:ext cx="360" cy="360"/>
              </p14:xfrm>
            </p:contentPart>
          </mc:Choice>
          <mc:Fallback xmlns="">
            <p:pic>
              <p:nvPicPr>
                <p:cNvPr id="23" name="Ink 22">
                  <a:extLst>
                    <a:ext uri="{FF2B5EF4-FFF2-40B4-BE49-F238E27FC236}">
                      <a16:creationId xmlns:a16="http://schemas.microsoft.com/office/drawing/2014/main" id="{B8360440-4CE9-CEB4-FB7B-3B3423ADE24A}"/>
                    </a:ext>
                  </a:extLst>
                </p:cNvPr>
                <p:cNvPicPr/>
                <p:nvPr/>
              </p:nvPicPr>
              <p:blipFill>
                <a:blip r:embed="rId16"/>
                <a:stretch>
                  <a:fillRect/>
                </a:stretch>
              </p:blipFill>
              <p:spPr>
                <a:xfrm>
                  <a:off x="4357457" y="64337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4" name="Ink 23">
                  <a:extLst>
                    <a:ext uri="{FF2B5EF4-FFF2-40B4-BE49-F238E27FC236}">
                      <a16:creationId xmlns:a16="http://schemas.microsoft.com/office/drawing/2014/main" id="{DECEB73C-F183-287D-322D-85AE6DDD79DA}"/>
                    </a:ext>
                  </a:extLst>
                </p14:cNvPr>
                <p14:cNvContentPartPr/>
                <p14:nvPr/>
              </p14:nvContentPartPr>
              <p14:xfrm>
                <a:off x="4397777" y="651292"/>
                <a:ext cx="360" cy="360"/>
              </p14:xfrm>
            </p:contentPart>
          </mc:Choice>
          <mc:Fallback xmlns="">
            <p:pic>
              <p:nvPicPr>
                <p:cNvPr id="24" name="Ink 23">
                  <a:extLst>
                    <a:ext uri="{FF2B5EF4-FFF2-40B4-BE49-F238E27FC236}">
                      <a16:creationId xmlns:a16="http://schemas.microsoft.com/office/drawing/2014/main" id="{DECEB73C-F183-287D-322D-85AE6DDD79DA}"/>
                    </a:ext>
                  </a:extLst>
                </p:cNvPr>
                <p:cNvPicPr/>
                <p:nvPr/>
              </p:nvPicPr>
              <p:blipFill>
                <a:blip r:embed="rId18"/>
                <a:stretch>
                  <a:fillRect/>
                </a:stretch>
              </p:blipFill>
              <p:spPr>
                <a:xfrm>
                  <a:off x="4380137" y="543292"/>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5" name="Ink 24">
                <a:extLst>
                  <a:ext uri="{FF2B5EF4-FFF2-40B4-BE49-F238E27FC236}">
                    <a16:creationId xmlns:a16="http://schemas.microsoft.com/office/drawing/2014/main" id="{40ECBAA2-B20A-D488-C303-760743F3221D}"/>
                  </a:ext>
                </a:extLst>
              </p14:cNvPr>
              <p14:cNvContentPartPr/>
              <p14:nvPr/>
            </p14:nvContentPartPr>
            <p14:xfrm>
              <a:off x="2379141" y="-500394"/>
              <a:ext cx="293" cy="293"/>
            </p14:xfrm>
          </p:contentPart>
        </mc:Choice>
        <mc:Fallback xmlns="">
          <p:pic>
            <p:nvPicPr>
              <p:cNvPr id="25" name="Ink 24">
                <a:extLst>
                  <a:ext uri="{FF2B5EF4-FFF2-40B4-BE49-F238E27FC236}">
                    <a16:creationId xmlns:a16="http://schemas.microsoft.com/office/drawing/2014/main" id="{40ECBAA2-B20A-D488-C303-760743F3221D}"/>
                  </a:ext>
                </a:extLst>
              </p:cNvPr>
              <p:cNvPicPr/>
              <p:nvPr/>
            </p:nvPicPr>
            <p:blipFill>
              <a:blip r:embed="rId20"/>
              <a:stretch>
                <a:fillRect/>
              </a:stretch>
            </p:blipFill>
            <p:spPr>
              <a:xfrm>
                <a:off x="2364491" y="-588294"/>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7" name="Ink 26">
                <a:extLst>
                  <a:ext uri="{FF2B5EF4-FFF2-40B4-BE49-F238E27FC236}">
                    <a16:creationId xmlns:a16="http://schemas.microsoft.com/office/drawing/2014/main" id="{E5DC2A13-3C86-2F7D-884B-028DFB4D3947}"/>
                  </a:ext>
                </a:extLst>
              </p14:cNvPr>
              <p14:cNvContentPartPr/>
              <p14:nvPr/>
            </p14:nvContentPartPr>
            <p14:xfrm>
              <a:off x="11660252" y="1014303"/>
              <a:ext cx="293" cy="293"/>
            </p14:xfrm>
          </p:contentPart>
        </mc:Choice>
        <mc:Fallback xmlns="">
          <p:pic>
            <p:nvPicPr>
              <p:cNvPr id="27" name="Ink 26">
                <a:extLst>
                  <a:ext uri="{FF2B5EF4-FFF2-40B4-BE49-F238E27FC236}">
                    <a16:creationId xmlns:a16="http://schemas.microsoft.com/office/drawing/2014/main" id="{E5DC2A13-3C86-2F7D-884B-028DFB4D3947}"/>
                  </a:ext>
                </a:extLst>
              </p:cNvPr>
              <p:cNvPicPr/>
              <p:nvPr/>
            </p:nvPicPr>
            <p:blipFill>
              <a:blip r:embed="rId22"/>
              <a:stretch>
                <a:fillRect/>
              </a:stretch>
            </p:blipFill>
            <p:spPr>
              <a:xfrm>
                <a:off x="11645602" y="92640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8" name="Ink 27">
                <a:extLst>
                  <a:ext uri="{FF2B5EF4-FFF2-40B4-BE49-F238E27FC236}">
                    <a16:creationId xmlns:a16="http://schemas.microsoft.com/office/drawing/2014/main" id="{B3A41BBC-6C5B-5E3A-FF9C-3CCA00878BF0}"/>
                  </a:ext>
                </a:extLst>
              </p14:cNvPr>
              <p14:cNvContentPartPr/>
              <p14:nvPr/>
            </p14:nvContentPartPr>
            <p14:xfrm>
              <a:off x="11879919" y="1053498"/>
              <a:ext cx="293" cy="293"/>
            </p14:xfrm>
          </p:contentPart>
        </mc:Choice>
        <mc:Fallback xmlns="">
          <p:pic>
            <p:nvPicPr>
              <p:cNvPr id="28" name="Ink 27">
                <a:extLst>
                  <a:ext uri="{FF2B5EF4-FFF2-40B4-BE49-F238E27FC236}">
                    <a16:creationId xmlns:a16="http://schemas.microsoft.com/office/drawing/2014/main" id="{B3A41BBC-6C5B-5E3A-FF9C-3CCA00878BF0}"/>
                  </a:ext>
                </a:extLst>
              </p:cNvPr>
              <p:cNvPicPr/>
              <p:nvPr/>
            </p:nvPicPr>
            <p:blipFill>
              <a:blip r:embed="rId24"/>
              <a:stretch>
                <a:fillRect/>
              </a:stretch>
            </p:blipFill>
            <p:spPr>
              <a:xfrm>
                <a:off x="11865269" y="96559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9" name="Ink 28">
                <a:extLst>
                  <a:ext uri="{FF2B5EF4-FFF2-40B4-BE49-F238E27FC236}">
                    <a16:creationId xmlns:a16="http://schemas.microsoft.com/office/drawing/2014/main" id="{202BCB52-2543-2804-4A2D-2F38E7E22C73}"/>
                  </a:ext>
                </a:extLst>
              </p14:cNvPr>
              <p14:cNvContentPartPr/>
              <p14:nvPr/>
            </p14:nvContentPartPr>
            <p14:xfrm>
              <a:off x="11807672" y="2199513"/>
              <a:ext cx="293" cy="293"/>
            </p14:xfrm>
          </p:contentPart>
        </mc:Choice>
        <mc:Fallback xmlns="">
          <p:pic>
            <p:nvPicPr>
              <p:cNvPr id="29" name="Ink 28">
                <a:extLst>
                  <a:ext uri="{FF2B5EF4-FFF2-40B4-BE49-F238E27FC236}">
                    <a16:creationId xmlns:a16="http://schemas.microsoft.com/office/drawing/2014/main" id="{202BCB52-2543-2804-4A2D-2F38E7E22C73}"/>
                  </a:ext>
                </a:extLst>
              </p:cNvPr>
              <p:cNvPicPr/>
              <p:nvPr/>
            </p:nvPicPr>
            <p:blipFill>
              <a:blip r:embed="rId26"/>
              <a:stretch>
                <a:fillRect/>
              </a:stretch>
            </p:blipFill>
            <p:spPr>
              <a:xfrm>
                <a:off x="11793022" y="211161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0" name="Ink 29">
                <a:extLst>
                  <a:ext uri="{FF2B5EF4-FFF2-40B4-BE49-F238E27FC236}">
                    <a16:creationId xmlns:a16="http://schemas.microsoft.com/office/drawing/2014/main" id="{D28A7401-4841-5CB1-20EC-A673A2572A11}"/>
                  </a:ext>
                </a:extLst>
              </p14:cNvPr>
              <p14:cNvContentPartPr/>
              <p14:nvPr/>
            </p14:nvContentPartPr>
            <p14:xfrm>
              <a:off x="11936957" y="2819028"/>
              <a:ext cx="293" cy="293"/>
            </p14:xfrm>
          </p:contentPart>
        </mc:Choice>
        <mc:Fallback xmlns="">
          <p:pic>
            <p:nvPicPr>
              <p:cNvPr id="30" name="Ink 29">
                <a:extLst>
                  <a:ext uri="{FF2B5EF4-FFF2-40B4-BE49-F238E27FC236}">
                    <a16:creationId xmlns:a16="http://schemas.microsoft.com/office/drawing/2014/main" id="{D28A7401-4841-5CB1-20EC-A673A2572A11}"/>
                  </a:ext>
                </a:extLst>
              </p:cNvPr>
              <p:cNvPicPr/>
              <p:nvPr/>
            </p:nvPicPr>
            <p:blipFill>
              <a:blip r:embed="rId28"/>
              <a:stretch>
                <a:fillRect/>
              </a:stretch>
            </p:blipFill>
            <p:spPr>
              <a:xfrm>
                <a:off x="11922307" y="273112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1" name="Ink 30">
                <a:extLst>
                  <a:ext uri="{FF2B5EF4-FFF2-40B4-BE49-F238E27FC236}">
                    <a16:creationId xmlns:a16="http://schemas.microsoft.com/office/drawing/2014/main" id="{79408B61-77F0-B211-33BC-1E852451ED3F}"/>
                  </a:ext>
                </a:extLst>
              </p14:cNvPr>
              <p14:cNvContentPartPr/>
              <p14:nvPr/>
            </p14:nvContentPartPr>
            <p14:xfrm>
              <a:off x="11329434" y="1841389"/>
              <a:ext cx="293" cy="293"/>
            </p14:xfrm>
          </p:contentPart>
        </mc:Choice>
        <mc:Fallback xmlns="">
          <p:pic>
            <p:nvPicPr>
              <p:cNvPr id="31" name="Ink 30">
                <a:extLst>
                  <a:ext uri="{FF2B5EF4-FFF2-40B4-BE49-F238E27FC236}">
                    <a16:creationId xmlns:a16="http://schemas.microsoft.com/office/drawing/2014/main" id="{79408B61-77F0-B211-33BC-1E852451ED3F}"/>
                  </a:ext>
                </a:extLst>
              </p:cNvPr>
              <p:cNvPicPr/>
              <p:nvPr/>
            </p:nvPicPr>
            <p:blipFill>
              <a:blip r:embed="rId30"/>
              <a:stretch>
                <a:fillRect/>
              </a:stretch>
            </p:blipFill>
            <p:spPr>
              <a:xfrm>
                <a:off x="11314784" y="1753489"/>
                <a:ext cx="29300" cy="175800"/>
              </a:xfrm>
              <a:prstGeom prst="rect">
                <a:avLst/>
              </a:prstGeom>
            </p:spPr>
          </p:pic>
        </mc:Fallback>
      </mc:AlternateContent>
      <p:sp>
        <p:nvSpPr>
          <p:cNvPr id="15" name="TextBox 14">
            <a:extLst>
              <a:ext uri="{FF2B5EF4-FFF2-40B4-BE49-F238E27FC236}">
                <a16:creationId xmlns:a16="http://schemas.microsoft.com/office/drawing/2014/main" id="{3ECA99BE-354B-FD57-8B4E-4917812D2DBD}"/>
              </a:ext>
            </a:extLst>
          </p:cNvPr>
          <p:cNvSpPr txBox="1"/>
          <p:nvPr/>
        </p:nvSpPr>
        <p:spPr>
          <a:xfrm>
            <a:off x="4490458" y="1219201"/>
            <a:ext cx="1626595" cy="530915"/>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a:ea typeface="Times New Roman" panose="02020603050405020304" pitchFamily="18" charset="0"/>
                <a:cs typeface="Times New Roman"/>
              </a:rPr>
              <a:t>Testicular cancer is the most common cancer in young men</a:t>
            </a:r>
          </a:p>
        </p:txBody>
      </p:sp>
      <p:sp>
        <p:nvSpPr>
          <p:cNvPr id="43" name="TextBox 42">
            <a:extLst>
              <a:ext uri="{FF2B5EF4-FFF2-40B4-BE49-F238E27FC236}">
                <a16:creationId xmlns:a16="http://schemas.microsoft.com/office/drawing/2014/main" id="{A1E7CAAD-018A-CD51-520F-4279ED811C84}"/>
              </a:ext>
            </a:extLst>
          </p:cNvPr>
          <p:cNvSpPr txBox="1"/>
          <p:nvPr/>
        </p:nvSpPr>
        <p:spPr>
          <a:xfrm>
            <a:off x="6478896" y="1176585"/>
            <a:ext cx="2379762" cy="864339"/>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While it’s rare (it accounts for 1% </a:t>
            </a:r>
            <a:b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b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of all male tumours), there are still </a:t>
            </a:r>
            <a:b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b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91,500 men across the world who are diagnosed each year.</a:t>
            </a:r>
          </a:p>
          <a:p>
            <a:pPr algn="ctr">
              <a:lnSpc>
                <a:spcPts val="1175"/>
              </a:lnSpc>
              <a:spcAft>
                <a:spcPts val="225"/>
              </a:spcAft>
            </a:pPr>
            <a:endParaRPr lang="en-CA" sz="1000" dirty="0">
              <a:solidFill>
                <a:schemeClr val="bg1"/>
              </a:solidFill>
              <a:latin typeface="Overpass Light" pitchFamily="2" charset="77"/>
              <a:ea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82A06AA-5FDD-AADD-DA96-C616B7A60F2A}"/>
              </a:ext>
            </a:extLst>
          </p:cNvPr>
          <p:cNvSpPr txBox="1"/>
          <p:nvPr/>
        </p:nvSpPr>
        <p:spPr>
          <a:xfrm>
            <a:off x="4506007" y="3807293"/>
            <a:ext cx="3953110" cy="880369"/>
          </a:xfrm>
          <a:prstGeom prst="rect">
            <a:avLst/>
          </a:prstGeom>
          <a:noFill/>
        </p:spPr>
        <p:txBody>
          <a:bodyPr wrap="square" lIns="68580" tIns="34290" rIns="68580" bIns="34290" anchor="b">
            <a:spAutoFit/>
          </a:bodyPr>
          <a:lstStyle/>
          <a:p>
            <a:pPr algn="ctr">
              <a:lnSpc>
                <a:spcPts val="975"/>
              </a:lnSpc>
              <a:spcAft>
                <a:spcPts val="225"/>
              </a:spcAft>
            </a:pPr>
            <a:r>
              <a:rPr lang="en-CA" sz="2000" dirty="0">
                <a:solidFill>
                  <a:schemeClr val="bg1"/>
                </a:solidFill>
                <a:latin typeface="Overpass"/>
                <a:cs typeface="Times New Roman"/>
              </a:rPr>
              <a:t>HOW TO TAKE ACTION</a:t>
            </a:r>
            <a:endParaRPr lang="en-US" dirty="0"/>
          </a:p>
          <a:p>
            <a:pPr algn="ctr">
              <a:lnSpc>
                <a:spcPts val="1075"/>
              </a:lnSpc>
              <a:spcAft>
                <a:spcPts val="675"/>
              </a:spcAft>
            </a:pPr>
            <a:endParaRPr lang="en-AU" sz="1000" dirty="0">
              <a:solidFill>
                <a:schemeClr val="bg1"/>
              </a:solidFill>
              <a:effectLst/>
              <a:latin typeface="Overpass" pitchFamily="2" charset="77"/>
            </a:endParaRPr>
          </a:p>
          <a:p>
            <a:pPr algn="ctr">
              <a:lnSpc>
                <a:spcPts val="1075"/>
              </a:lnSpc>
              <a:spcAft>
                <a:spcPts val="675"/>
              </a:spcAft>
            </a:pPr>
            <a:r>
              <a:rPr lang="en-AU" sz="1000" dirty="0">
                <a:solidFill>
                  <a:schemeClr val="bg1"/>
                </a:solidFill>
                <a:effectLst/>
                <a:latin typeface="Overpass" pitchFamily="2" charset="77"/>
              </a:rPr>
              <a:t>The best thing you can do is get to know your nuts, know what's normal for you, and if there are any unusual changes or something just doesn't feel right for you, see a doctor.</a:t>
            </a:r>
          </a:p>
        </p:txBody>
      </p:sp>
      <p:sp>
        <p:nvSpPr>
          <p:cNvPr id="6" name="TextBox 5">
            <a:extLst>
              <a:ext uri="{FF2B5EF4-FFF2-40B4-BE49-F238E27FC236}">
                <a16:creationId xmlns:a16="http://schemas.microsoft.com/office/drawing/2014/main" id="{5AF86973-B5B5-8FFE-4112-FB6F8E3A902C}"/>
              </a:ext>
            </a:extLst>
          </p:cNvPr>
          <p:cNvSpPr txBox="1"/>
          <p:nvPr/>
        </p:nvSpPr>
        <p:spPr>
          <a:xfrm>
            <a:off x="4765272" y="703572"/>
            <a:ext cx="1076967" cy="596253"/>
          </a:xfrm>
          <a:prstGeom prst="rect">
            <a:avLst/>
          </a:prstGeom>
          <a:noFill/>
        </p:spPr>
        <p:txBody>
          <a:bodyPr wrap="square" rtlCol="0" anchor="b">
            <a:spAutoFit/>
          </a:bodyPr>
          <a:lstStyle/>
          <a:p>
            <a:pPr algn="ctr">
              <a:lnSpc>
                <a:spcPct val="80000"/>
              </a:lnSpc>
            </a:pPr>
            <a:r>
              <a:rPr lang="en-GB" sz="4000" dirty="0">
                <a:solidFill>
                  <a:schemeClr val="bg1"/>
                </a:solidFill>
                <a:latin typeface="Anton" pitchFamily="2" charset="77"/>
              </a:rPr>
              <a:t>#1</a:t>
            </a:r>
          </a:p>
        </p:txBody>
      </p:sp>
      <p:sp>
        <p:nvSpPr>
          <p:cNvPr id="11" name="TextBox 10">
            <a:extLst>
              <a:ext uri="{FF2B5EF4-FFF2-40B4-BE49-F238E27FC236}">
                <a16:creationId xmlns:a16="http://schemas.microsoft.com/office/drawing/2014/main" id="{6CBE9EDA-ED0F-2EF5-CFD7-050CB5C6962A}"/>
              </a:ext>
            </a:extLst>
          </p:cNvPr>
          <p:cNvSpPr txBox="1"/>
          <p:nvPr/>
        </p:nvSpPr>
        <p:spPr>
          <a:xfrm>
            <a:off x="6747852" y="637779"/>
            <a:ext cx="1841851" cy="596253"/>
          </a:xfrm>
          <a:prstGeom prst="rect">
            <a:avLst/>
          </a:prstGeom>
          <a:noFill/>
        </p:spPr>
        <p:txBody>
          <a:bodyPr wrap="square" rtlCol="0" anchor="b">
            <a:spAutoFit/>
          </a:bodyPr>
          <a:lstStyle/>
          <a:p>
            <a:pPr algn="ctr">
              <a:lnSpc>
                <a:spcPct val="80000"/>
              </a:lnSpc>
            </a:pPr>
            <a:r>
              <a:rPr lang="en-GB" sz="4000" dirty="0">
                <a:solidFill>
                  <a:schemeClr val="bg1"/>
                </a:solidFill>
                <a:latin typeface="Anton" pitchFamily="2" charset="77"/>
              </a:rPr>
              <a:t>91,500</a:t>
            </a:r>
          </a:p>
        </p:txBody>
      </p:sp>
      <p:sp>
        <p:nvSpPr>
          <p:cNvPr id="7" name="TextBox 6">
            <a:extLst>
              <a:ext uri="{FF2B5EF4-FFF2-40B4-BE49-F238E27FC236}">
                <a16:creationId xmlns:a16="http://schemas.microsoft.com/office/drawing/2014/main" id="{0AD99EE2-71E1-1494-69CE-4A5296338CC9}"/>
              </a:ext>
            </a:extLst>
          </p:cNvPr>
          <p:cNvSpPr txBox="1"/>
          <p:nvPr/>
        </p:nvSpPr>
        <p:spPr>
          <a:xfrm>
            <a:off x="343283" y="2939810"/>
            <a:ext cx="3422612" cy="2174661"/>
          </a:xfrm>
          <a:prstGeom prst="rect">
            <a:avLst/>
          </a:prstGeom>
          <a:noFill/>
        </p:spPr>
        <p:txBody>
          <a:bodyPr wrap="square" rtlCol="0" anchor="ctr">
            <a:noAutofit/>
          </a:bodyPr>
          <a:lstStyle/>
          <a:p>
            <a:r>
              <a:rPr lang="en-US" sz="3500" dirty="0">
                <a:solidFill>
                  <a:srgbClr val="F5C946"/>
                </a:solidFill>
                <a:latin typeface="Overpass" pitchFamily="2" charset="77"/>
              </a:rPr>
              <a:t>Testicular cancer by </a:t>
            </a:r>
            <a:br>
              <a:rPr lang="en-US" sz="3500" dirty="0">
                <a:solidFill>
                  <a:srgbClr val="F5C946"/>
                </a:solidFill>
                <a:latin typeface="Overpass" pitchFamily="2" charset="77"/>
              </a:rPr>
            </a:br>
            <a:r>
              <a:rPr lang="en-US" sz="3500" dirty="0">
                <a:solidFill>
                  <a:srgbClr val="F5C946"/>
                </a:solidFill>
                <a:latin typeface="Overpass" pitchFamily="2" charset="77"/>
              </a:rPr>
              <a:t>the numbers</a:t>
            </a:r>
          </a:p>
        </p:txBody>
      </p:sp>
      <p:sp>
        <p:nvSpPr>
          <p:cNvPr id="8" name="TextBox 7">
            <a:extLst>
              <a:ext uri="{FF2B5EF4-FFF2-40B4-BE49-F238E27FC236}">
                <a16:creationId xmlns:a16="http://schemas.microsoft.com/office/drawing/2014/main" id="{8BC15FE7-1900-7136-17C1-0751133A0850}"/>
              </a:ext>
            </a:extLst>
          </p:cNvPr>
          <p:cNvSpPr txBox="1"/>
          <p:nvPr/>
        </p:nvSpPr>
        <p:spPr>
          <a:xfrm>
            <a:off x="6482570" y="2719659"/>
            <a:ext cx="2372414" cy="684803"/>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The odds of beating testicular cancer are quite good, especially when it’s caught and treated early. The overall survival rate is around 95% and rising.</a:t>
            </a:r>
          </a:p>
        </p:txBody>
      </p:sp>
      <p:sp>
        <p:nvSpPr>
          <p:cNvPr id="9" name="TextBox 8">
            <a:extLst>
              <a:ext uri="{FF2B5EF4-FFF2-40B4-BE49-F238E27FC236}">
                <a16:creationId xmlns:a16="http://schemas.microsoft.com/office/drawing/2014/main" id="{D383E748-80B6-EC42-4EB4-40DA33CD3A25}"/>
              </a:ext>
            </a:extLst>
          </p:cNvPr>
          <p:cNvSpPr txBox="1"/>
          <p:nvPr/>
        </p:nvSpPr>
        <p:spPr>
          <a:xfrm>
            <a:off x="6864992" y="2196956"/>
            <a:ext cx="1607571" cy="596253"/>
          </a:xfrm>
          <a:prstGeom prst="rect">
            <a:avLst/>
          </a:prstGeom>
          <a:noFill/>
        </p:spPr>
        <p:txBody>
          <a:bodyPr wrap="square" rtlCol="0" anchor="b">
            <a:spAutoFit/>
          </a:bodyPr>
          <a:lstStyle/>
          <a:p>
            <a:pPr algn="ctr">
              <a:lnSpc>
                <a:spcPct val="80000"/>
              </a:lnSpc>
            </a:pPr>
            <a:r>
              <a:rPr lang="en-GB" sz="4000" dirty="0">
                <a:solidFill>
                  <a:schemeClr val="bg1"/>
                </a:solidFill>
                <a:latin typeface="Anton" pitchFamily="2" charset="77"/>
              </a:rPr>
              <a:t>95%</a:t>
            </a:r>
          </a:p>
        </p:txBody>
      </p:sp>
      <p:sp>
        <p:nvSpPr>
          <p:cNvPr id="16" name="TextBox 15">
            <a:extLst>
              <a:ext uri="{FF2B5EF4-FFF2-40B4-BE49-F238E27FC236}">
                <a16:creationId xmlns:a16="http://schemas.microsoft.com/office/drawing/2014/main" id="{66337A2C-8D62-6D68-D6E6-FFE770A28097}"/>
              </a:ext>
            </a:extLst>
          </p:cNvPr>
          <p:cNvSpPr txBox="1"/>
          <p:nvPr/>
        </p:nvSpPr>
        <p:spPr>
          <a:xfrm>
            <a:off x="4490458" y="2921089"/>
            <a:ext cx="1626594" cy="377026"/>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pitchFamily="2" charset="77"/>
                <a:cs typeface="Times New Roman" panose="02020603050405020304" pitchFamily="18" charset="0"/>
              </a:rPr>
              <a:t>Only 2 in 5 young men know how to check their nuts.</a:t>
            </a:r>
          </a:p>
        </p:txBody>
      </p:sp>
      <p:sp>
        <p:nvSpPr>
          <p:cNvPr id="18" name="TextBox 17">
            <a:extLst>
              <a:ext uri="{FF2B5EF4-FFF2-40B4-BE49-F238E27FC236}">
                <a16:creationId xmlns:a16="http://schemas.microsoft.com/office/drawing/2014/main" id="{D9C280F6-34D2-0708-B57B-E2A2D5742F30}"/>
              </a:ext>
            </a:extLst>
          </p:cNvPr>
          <p:cNvSpPr txBox="1"/>
          <p:nvPr/>
        </p:nvSpPr>
        <p:spPr>
          <a:xfrm>
            <a:off x="4576472" y="2396214"/>
            <a:ext cx="1454567" cy="596253"/>
          </a:xfrm>
          <a:prstGeom prst="rect">
            <a:avLst/>
          </a:prstGeom>
          <a:noFill/>
        </p:spPr>
        <p:txBody>
          <a:bodyPr wrap="square" rtlCol="0" anchor="b">
            <a:spAutoFit/>
          </a:bodyPr>
          <a:lstStyle/>
          <a:p>
            <a:pPr algn="ctr">
              <a:lnSpc>
                <a:spcPct val="80000"/>
              </a:lnSpc>
            </a:pPr>
            <a:r>
              <a:rPr lang="en-GB" sz="4000" dirty="0">
                <a:solidFill>
                  <a:schemeClr val="bg1"/>
                </a:solidFill>
                <a:latin typeface="Anton" pitchFamily="2" charset="77"/>
              </a:rPr>
              <a:t>2 IN 5</a:t>
            </a:r>
          </a:p>
        </p:txBody>
      </p:sp>
    </p:spTree>
    <p:custDataLst>
      <p:tags r:id="rId1"/>
    </p:custDataLst>
    <p:extLst>
      <p:ext uri="{BB962C8B-B14F-4D97-AF65-F5344CB8AC3E}">
        <p14:creationId xmlns:p14="http://schemas.microsoft.com/office/powerpoint/2010/main" val="236067319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eck Your Pair – A How-To Guide">
            <a:hlinkClick r:id="" action="ppaction://media"/>
            <a:extLst>
              <a:ext uri="{FF2B5EF4-FFF2-40B4-BE49-F238E27FC236}">
                <a16:creationId xmlns:a16="http://schemas.microsoft.com/office/drawing/2014/main" id="{B52A6B49-82CD-4294-A59B-3D1B09EE571D}"/>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3094" y="0"/>
            <a:ext cx="9144000" cy="5143500"/>
          </a:xfrm>
          <a:prstGeom prst="rect">
            <a:avLst/>
          </a:prstGeom>
        </p:spPr>
      </p:pic>
    </p:spTree>
    <p:custDataLst>
      <p:tags r:id="rId1"/>
    </p:custDataLst>
    <p:extLst>
      <p:ext uri="{BB962C8B-B14F-4D97-AF65-F5344CB8AC3E}">
        <p14:creationId xmlns:p14="http://schemas.microsoft.com/office/powerpoint/2010/main" val="1216283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33333">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15AFFF-F59E-1463-798E-8A2DA988C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826"/>
            <a:ext cx="9157252" cy="5191326"/>
          </a:xfrm>
          <a:prstGeom prst="rect">
            <a:avLst/>
          </a:prstGeom>
        </p:spPr>
      </p:pic>
    </p:spTree>
    <p:custDataLst>
      <p:tags r:id="rId1"/>
    </p:custDataLst>
    <p:extLst>
      <p:ext uri="{BB962C8B-B14F-4D97-AF65-F5344CB8AC3E}">
        <p14:creationId xmlns:p14="http://schemas.microsoft.com/office/powerpoint/2010/main" val="332559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tarry night sky&#10;&#10;Description automatically generated with medium confidence">
            <a:extLst>
              <a:ext uri="{FF2B5EF4-FFF2-40B4-BE49-F238E27FC236}">
                <a16:creationId xmlns:a16="http://schemas.microsoft.com/office/drawing/2014/main" id="{4DA94D9B-C88B-9080-EE4C-D8CEEC0E2B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3004" y="1"/>
            <a:ext cx="5380996" cy="514350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58690E90-48AB-9B9D-5E88-140B36A45A75}"/>
                  </a:ext>
                </a:extLst>
              </p14:cNvPr>
              <p14:cNvContentPartPr/>
              <p14:nvPr/>
            </p14:nvContentPartPr>
            <p14:xfrm>
              <a:off x="10640597" y="2310663"/>
              <a:ext cx="293" cy="293"/>
            </p14:xfrm>
          </p:contentPart>
        </mc:Choice>
        <mc:Fallback xmlns="">
          <p:pic>
            <p:nvPicPr>
              <p:cNvPr id="2" name="Ink 1">
                <a:extLst>
                  <a:ext uri="{FF2B5EF4-FFF2-40B4-BE49-F238E27FC236}">
                    <a16:creationId xmlns:a16="http://schemas.microsoft.com/office/drawing/2014/main" id="{58690E90-48AB-9B9D-5E88-140B36A45A75}"/>
                  </a:ext>
                </a:extLst>
              </p:cNvPr>
              <p:cNvPicPr/>
              <p:nvPr/>
            </p:nvPicPr>
            <p:blipFill>
              <a:blip r:embed="rId6"/>
              <a:stretch>
                <a:fillRect/>
              </a:stretch>
            </p:blipFill>
            <p:spPr>
              <a:xfrm>
                <a:off x="10625947" y="222276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 name="Ink 2">
                <a:extLst>
                  <a:ext uri="{FF2B5EF4-FFF2-40B4-BE49-F238E27FC236}">
                    <a16:creationId xmlns:a16="http://schemas.microsoft.com/office/drawing/2014/main" id="{A142743F-92BB-073E-97EE-F7F43CBA2B4F}"/>
                  </a:ext>
                </a:extLst>
              </p14:cNvPr>
              <p14:cNvContentPartPr/>
              <p14:nvPr/>
            </p14:nvContentPartPr>
            <p14:xfrm>
              <a:off x="10451057" y="2653765"/>
              <a:ext cx="293" cy="293"/>
            </p14:xfrm>
          </p:contentPart>
        </mc:Choice>
        <mc:Fallback xmlns="">
          <p:pic>
            <p:nvPicPr>
              <p:cNvPr id="3" name="Ink 2">
                <a:extLst>
                  <a:ext uri="{FF2B5EF4-FFF2-40B4-BE49-F238E27FC236}">
                    <a16:creationId xmlns:a16="http://schemas.microsoft.com/office/drawing/2014/main" id="{A142743F-92BB-073E-97EE-F7F43CBA2B4F}"/>
                  </a:ext>
                </a:extLst>
              </p:cNvPr>
              <p:cNvPicPr/>
              <p:nvPr/>
            </p:nvPicPr>
            <p:blipFill>
              <a:blip r:embed="rId8"/>
              <a:stretch>
                <a:fillRect/>
              </a:stretch>
            </p:blipFill>
            <p:spPr>
              <a:xfrm>
                <a:off x="10436407" y="2565865"/>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 name="Ink 3">
                <a:extLst>
                  <a:ext uri="{FF2B5EF4-FFF2-40B4-BE49-F238E27FC236}">
                    <a16:creationId xmlns:a16="http://schemas.microsoft.com/office/drawing/2014/main" id="{0E9E83DE-E8FC-F902-F7FD-883E9349B6EE}"/>
                  </a:ext>
                </a:extLst>
              </p14:cNvPr>
              <p14:cNvContentPartPr/>
              <p14:nvPr/>
            </p14:nvContentPartPr>
            <p14:xfrm>
              <a:off x="12544479" y="2659908"/>
              <a:ext cx="293" cy="293"/>
            </p14:xfrm>
          </p:contentPart>
        </mc:Choice>
        <mc:Fallback xmlns="">
          <p:pic>
            <p:nvPicPr>
              <p:cNvPr id="4" name="Ink 3">
                <a:extLst>
                  <a:ext uri="{FF2B5EF4-FFF2-40B4-BE49-F238E27FC236}">
                    <a16:creationId xmlns:a16="http://schemas.microsoft.com/office/drawing/2014/main" id="{0E9E83DE-E8FC-F902-F7FD-883E9349B6EE}"/>
                  </a:ext>
                </a:extLst>
              </p:cNvPr>
              <p:cNvPicPr/>
              <p:nvPr/>
            </p:nvPicPr>
            <p:blipFill>
              <a:blip r:embed="rId10"/>
              <a:stretch>
                <a:fillRect/>
              </a:stretch>
            </p:blipFill>
            <p:spPr>
              <a:xfrm>
                <a:off x="12529829" y="257200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5" name="Ink 4">
                <a:extLst>
                  <a:ext uri="{FF2B5EF4-FFF2-40B4-BE49-F238E27FC236}">
                    <a16:creationId xmlns:a16="http://schemas.microsoft.com/office/drawing/2014/main" id="{D37CDC0C-E00A-C39A-B6E6-53CB6A21DA1B}"/>
                  </a:ext>
                </a:extLst>
              </p14:cNvPr>
              <p14:cNvContentPartPr/>
              <p14:nvPr/>
            </p14:nvContentPartPr>
            <p14:xfrm>
              <a:off x="14698157" y="2698810"/>
              <a:ext cx="293" cy="293"/>
            </p14:xfrm>
          </p:contentPart>
        </mc:Choice>
        <mc:Fallback xmlns="">
          <p:pic>
            <p:nvPicPr>
              <p:cNvPr id="5" name="Ink 4">
                <a:extLst>
                  <a:ext uri="{FF2B5EF4-FFF2-40B4-BE49-F238E27FC236}">
                    <a16:creationId xmlns:a16="http://schemas.microsoft.com/office/drawing/2014/main" id="{D37CDC0C-E00A-C39A-B6E6-53CB6A21DA1B}"/>
                  </a:ext>
                </a:extLst>
              </p:cNvPr>
              <p:cNvPicPr/>
              <p:nvPr/>
            </p:nvPicPr>
            <p:blipFill>
              <a:blip r:embed="rId12"/>
              <a:stretch>
                <a:fillRect/>
              </a:stretch>
            </p:blipFill>
            <p:spPr>
              <a:xfrm>
                <a:off x="14683507" y="2610910"/>
                <a:ext cx="29300" cy="175800"/>
              </a:xfrm>
              <a:prstGeom prst="rect">
                <a:avLst/>
              </a:prstGeom>
            </p:spPr>
          </p:pic>
        </mc:Fallback>
      </mc:AlternateContent>
      <p:grpSp>
        <p:nvGrpSpPr>
          <p:cNvPr id="26" name="Group 25">
            <a:extLst>
              <a:ext uri="{FF2B5EF4-FFF2-40B4-BE49-F238E27FC236}">
                <a16:creationId xmlns:a16="http://schemas.microsoft.com/office/drawing/2014/main" id="{F3A2B6F6-1825-59DF-8B99-AC7DCAF6FE70}"/>
              </a:ext>
            </a:extLst>
          </p:cNvPr>
          <p:cNvGrpSpPr/>
          <p:nvPr/>
        </p:nvGrpSpPr>
        <p:grpSpPr>
          <a:xfrm>
            <a:off x="13052844" y="1011378"/>
            <a:ext cx="18428" cy="81315"/>
            <a:chOff x="4375457" y="651292"/>
            <a:chExt cx="22680" cy="10008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Ink 22">
                  <a:extLst>
                    <a:ext uri="{FF2B5EF4-FFF2-40B4-BE49-F238E27FC236}">
                      <a16:creationId xmlns:a16="http://schemas.microsoft.com/office/drawing/2014/main" id="{B8360440-4CE9-CEB4-FB7B-3B3423ADE24A}"/>
                    </a:ext>
                  </a:extLst>
                </p14:cNvPr>
                <p14:cNvContentPartPr/>
                <p14:nvPr/>
              </p14:nvContentPartPr>
              <p14:xfrm>
                <a:off x="4375457" y="751012"/>
                <a:ext cx="360" cy="360"/>
              </p14:xfrm>
            </p:contentPart>
          </mc:Choice>
          <mc:Fallback xmlns="">
            <p:pic>
              <p:nvPicPr>
                <p:cNvPr id="23" name="Ink 22">
                  <a:extLst>
                    <a:ext uri="{FF2B5EF4-FFF2-40B4-BE49-F238E27FC236}">
                      <a16:creationId xmlns:a16="http://schemas.microsoft.com/office/drawing/2014/main" id="{B8360440-4CE9-CEB4-FB7B-3B3423ADE24A}"/>
                    </a:ext>
                  </a:extLst>
                </p:cNvPr>
                <p:cNvPicPr/>
                <p:nvPr/>
              </p:nvPicPr>
              <p:blipFill>
                <a:blip r:embed="rId15"/>
                <a:stretch>
                  <a:fillRect/>
                </a:stretch>
              </p:blipFill>
              <p:spPr>
                <a:xfrm>
                  <a:off x="4357457" y="64337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4" name="Ink 23">
                  <a:extLst>
                    <a:ext uri="{FF2B5EF4-FFF2-40B4-BE49-F238E27FC236}">
                      <a16:creationId xmlns:a16="http://schemas.microsoft.com/office/drawing/2014/main" id="{DECEB73C-F183-287D-322D-85AE6DDD79DA}"/>
                    </a:ext>
                  </a:extLst>
                </p14:cNvPr>
                <p14:cNvContentPartPr/>
                <p14:nvPr/>
              </p14:nvContentPartPr>
              <p14:xfrm>
                <a:off x="4397777" y="651292"/>
                <a:ext cx="360" cy="360"/>
              </p14:xfrm>
            </p:contentPart>
          </mc:Choice>
          <mc:Fallback xmlns="">
            <p:pic>
              <p:nvPicPr>
                <p:cNvPr id="24" name="Ink 23">
                  <a:extLst>
                    <a:ext uri="{FF2B5EF4-FFF2-40B4-BE49-F238E27FC236}">
                      <a16:creationId xmlns:a16="http://schemas.microsoft.com/office/drawing/2014/main" id="{DECEB73C-F183-287D-322D-85AE6DDD79DA}"/>
                    </a:ext>
                  </a:extLst>
                </p:cNvPr>
                <p:cNvPicPr/>
                <p:nvPr/>
              </p:nvPicPr>
              <p:blipFill>
                <a:blip r:embed="rId17"/>
                <a:stretch>
                  <a:fillRect/>
                </a:stretch>
              </p:blipFill>
              <p:spPr>
                <a:xfrm>
                  <a:off x="4380137" y="543292"/>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5" name="Ink 24">
                <a:extLst>
                  <a:ext uri="{FF2B5EF4-FFF2-40B4-BE49-F238E27FC236}">
                    <a16:creationId xmlns:a16="http://schemas.microsoft.com/office/drawing/2014/main" id="{40ECBAA2-B20A-D488-C303-760743F3221D}"/>
                  </a:ext>
                </a:extLst>
              </p14:cNvPr>
              <p14:cNvContentPartPr/>
              <p14:nvPr/>
            </p14:nvContentPartPr>
            <p14:xfrm>
              <a:off x="2379141" y="-500394"/>
              <a:ext cx="293" cy="293"/>
            </p14:xfrm>
          </p:contentPart>
        </mc:Choice>
        <mc:Fallback xmlns="">
          <p:pic>
            <p:nvPicPr>
              <p:cNvPr id="25" name="Ink 24">
                <a:extLst>
                  <a:ext uri="{FF2B5EF4-FFF2-40B4-BE49-F238E27FC236}">
                    <a16:creationId xmlns:a16="http://schemas.microsoft.com/office/drawing/2014/main" id="{40ECBAA2-B20A-D488-C303-760743F3221D}"/>
                  </a:ext>
                </a:extLst>
              </p:cNvPr>
              <p:cNvPicPr/>
              <p:nvPr/>
            </p:nvPicPr>
            <p:blipFill>
              <a:blip r:embed="rId19"/>
              <a:stretch>
                <a:fillRect/>
              </a:stretch>
            </p:blipFill>
            <p:spPr>
              <a:xfrm>
                <a:off x="2364491" y="-588294"/>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27" name="Ink 26">
                <a:extLst>
                  <a:ext uri="{FF2B5EF4-FFF2-40B4-BE49-F238E27FC236}">
                    <a16:creationId xmlns:a16="http://schemas.microsoft.com/office/drawing/2014/main" id="{E5DC2A13-3C86-2F7D-884B-028DFB4D3947}"/>
                  </a:ext>
                </a:extLst>
              </p14:cNvPr>
              <p14:cNvContentPartPr/>
              <p14:nvPr/>
            </p14:nvContentPartPr>
            <p14:xfrm>
              <a:off x="11660252" y="1014303"/>
              <a:ext cx="293" cy="293"/>
            </p14:xfrm>
          </p:contentPart>
        </mc:Choice>
        <mc:Fallback xmlns="">
          <p:pic>
            <p:nvPicPr>
              <p:cNvPr id="27" name="Ink 26">
                <a:extLst>
                  <a:ext uri="{FF2B5EF4-FFF2-40B4-BE49-F238E27FC236}">
                    <a16:creationId xmlns:a16="http://schemas.microsoft.com/office/drawing/2014/main" id="{E5DC2A13-3C86-2F7D-884B-028DFB4D3947}"/>
                  </a:ext>
                </a:extLst>
              </p:cNvPr>
              <p:cNvPicPr/>
              <p:nvPr/>
            </p:nvPicPr>
            <p:blipFill>
              <a:blip r:embed="rId21"/>
              <a:stretch>
                <a:fillRect/>
              </a:stretch>
            </p:blipFill>
            <p:spPr>
              <a:xfrm>
                <a:off x="11645602" y="92640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8" name="Ink 27">
                <a:extLst>
                  <a:ext uri="{FF2B5EF4-FFF2-40B4-BE49-F238E27FC236}">
                    <a16:creationId xmlns:a16="http://schemas.microsoft.com/office/drawing/2014/main" id="{B3A41BBC-6C5B-5E3A-FF9C-3CCA00878BF0}"/>
                  </a:ext>
                </a:extLst>
              </p14:cNvPr>
              <p14:cNvContentPartPr/>
              <p14:nvPr/>
            </p14:nvContentPartPr>
            <p14:xfrm>
              <a:off x="11879919" y="1053498"/>
              <a:ext cx="293" cy="293"/>
            </p14:xfrm>
          </p:contentPart>
        </mc:Choice>
        <mc:Fallback xmlns="">
          <p:pic>
            <p:nvPicPr>
              <p:cNvPr id="28" name="Ink 27">
                <a:extLst>
                  <a:ext uri="{FF2B5EF4-FFF2-40B4-BE49-F238E27FC236}">
                    <a16:creationId xmlns:a16="http://schemas.microsoft.com/office/drawing/2014/main" id="{B3A41BBC-6C5B-5E3A-FF9C-3CCA00878BF0}"/>
                  </a:ext>
                </a:extLst>
              </p:cNvPr>
              <p:cNvPicPr/>
              <p:nvPr/>
            </p:nvPicPr>
            <p:blipFill>
              <a:blip r:embed="rId23"/>
              <a:stretch>
                <a:fillRect/>
              </a:stretch>
            </p:blipFill>
            <p:spPr>
              <a:xfrm>
                <a:off x="11865269" y="96559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9" name="Ink 28">
                <a:extLst>
                  <a:ext uri="{FF2B5EF4-FFF2-40B4-BE49-F238E27FC236}">
                    <a16:creationId xmlns:a16="http://schemas.microsoft.com/office/drawing/2014/main" id="{202BCB52-2543-2804-4A2D-2F38E7E22C73}"/>
                  </a:ext>
                </a:extLst>
              </p14:cNvPr>
              <p14:cNvContentPartPr/>
              <p14:nvPr/>
            </p14:nvContentPartPr>
            <p14:xfrm>
              <a:off x="11807672" y="2199513"/>
              <a:ext cx="293" cy="293"/>
            </p14:xfrm>
          </p:contentPart>
        </mc:Choice>
        <mc:Fallback xmlns="">
          <p:pic>
            <p:nvPicPr>
              <p:cNvPr id="29" name="Ink 28">
                <a:extLst>
                  <a:ext uri="{FF2B5EF4-FFF2-40B4-BE49-F238E27FC236}">
                    <a16:creationId xmlns:a16="http://schemas.microsoft.com/office/drawing/2014/main" id="{202BCB52-2543-2804-4A2D-2F38E7E22C73}"/>
                  </a:ext>
                </a:extLst>
              </p:cNvPr>
              <p:cNvPicPr/>
              <p:nvPr/>
            </p:nvPicPr>
            <p:blipFill>
              <a:blip r:embed="rId25"/>
              <a:stretch>
                <a:fillRect/>
              </a:stretch>
            </p:blipFill>
            <p:spPr>
              <a:xfrm>
                <a:off x="11793022" y="211161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0" name="Ink 29">
                <a:extLst>
                  <a:ext uri="{FF2B5EF4-FFF2-40B4-BE49-F238E27FC236}">
                    <a16:creationId xmlns:a16="http://schemas.microsoft.com/office/drawing/2014/main" id="{D28A7401-4841-5CB1-20EC-A673A2572A11}"/>
                  </a:ext>
                </a:extLst>
              </p14:cNvPr>
              <p14:cNvContentPartPr/>
              <p14:nvPr/>
            </p14:nvContentPartPr>
            <p14:xfrm>
              <a:off x="11936957" y="2819028"/>
              <a:ext cx="293" cy="293"/>
            </p14:xfrm>
          </p:contentPart>
        </mc:Choice>
        <mc:Fallback xmlns="">
          <p:pic>
            <p:nvPicPr>
              <p:cNvPr id="30" name="Ink 29">
                <a:extLst>
                  <a:ext uri="{FF2B5EF4-FFF2-40B4-BE49-F238E27FC236}">
                    <a16:creationId xmlns:a16="http://schemas.microsoft.com/office/drawing/2014/main" id="{D28A7401-4841-5CB1-20EC-A673A2572A11}"/>
                  </a:ext>
                </a:extLst>
              </p:cNvPr>
              <p:cNvPicPr/>
              <p:nvPr/>
            </p:nvPicPr>
            <p:blipFill>
              <a:blip r:embed="rId27"/>
              <a:stretch>
                <a:fillRect/>
              </a:stretch>
            </p:blipFill>
            <p:spPr>
              <a:xfrm>
                <a:off x="11922307" y="273112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1" name="Ink 30">
                <a:extLst>
                  <a:ext uri="{FF2B5EF4-FFF2-40B4-BE49-F238E27FC236}">
                    <a16:creationId xmlns:a16="http://schemas.microsoft.com/office/drawing/2014/main" id="{79408B61-77F0-B211-33BC-1E852451ED3F}"/>
                  </a:ext>
                </a:extLst>
              </p14:cNvPr>
              <p14:cNvContentPartPr/>
              <p14:nvPr/>
            </p14:nvContentPartPr>
            <p14:xfrm>
              <a:off x="11329434" y="1841389"/>
              <a:ext cx="293" cy="293"/>
            </p14:xfrm>
          </p:contentPart>
        </mc:Choice>
        <mc:Fallback xmlns="">
          <p:pic>
            <p:nvPicPr>
              <p:cNvPr id="31" name="Ink 30">
                <a:extLst>
                  <a:ext uri="{FF2B5EF4-FFF2-40B4-BE49-F238E27FC236}">
                    <a16:creationId xmlns:a16="http://schemas.microsoft.com/office/drawing/2014/main" id="{79408B61-77F0-B211-33BC-1E852451ED3F}"/>
                  </a:ext>
                </a:extLst>
              </p:cNvPr>
              <p:cNvPicPr/>
              <p:nvPr/>
            </p:nvPicPr>
            <p:blipFill>
              <a:blip r:embed="rId29"/>
              <a:stretch>
                <a:fillRect/>
              </a:stretch>
            </p:blipFill>
            <p:spPr>
              <a:xfrm>
                <a:off x="11314784" y="1753489"/>
                <a:ext cx="29300" cy="175800"/>
              </a:xfrm>
              <a:prstGeom prst="rect">
                <a:avLst/>
              </a:prstGeom>
            </p:spPr>
          </p:pic>
        </mc:Fallback>
      </mc:AlternateContent>
      <p:sp>
        <p:nvSpPr>
          <p:cNvPr id="6" name="TextBox 5">
            <a:extLst>
              <a:ext uri="{FF2B5EF4-FFF2-40B4-BE49-F238E27FC236}">
                <a16:creationId xmlns:a16="http://schemas.microsoft.com/office/drawing/2014/main" id="{5AF86973-B5B5-8FFE-4112-FB6F8E3A902C}"/>
              </a:ext>
            </a:extLst>
          </p:cNvPr>
          <p:cNvSpPr txBox="1"/>
          <p:nvPr/>
        </p:nvSpPr>
        <p:spPr>
          <a:xfrm>
            <a:off x="4379939" y="771489"/>
            <a:ext cx="4194217" cy="2382528"/>
          </a:xfrm>
          <a:prstGeom prst="rect">
            <a:avLst/>
          </a:prstGeom>
          <a:noFill/>
        </p:spPr>
        <p:txBody>
          <a:bodyPr wrap="square" rtlCol="0" anchor="b">
            <a:spAutoFit/>
          </a:bodyPr>
          <a:lstStyle/>
          <a:p>
            <a:pPr>
              <a:lnSpc>
                <a:spcPct val="80000"/>
              </a:lnSpc>
            </a:pPr>
            <a:r>
              <a:rPr lang="en-US" sz="1800" dirty="0">
                <a:solidFill>
                  <a:schemeClr val="bg1"/>
                </a:solidFill>
                <a:latin typeface="Overpass Light" panose="00000400000000000000" pitchFamily="2" charset="0"/>
              </a:rPr>
              <a:t>“We usually get so distracted with how busy our day-to-day lives are that we neglect to take care of ourselves and to make time for it.</a:t>
            </a:r>
            <a:br>
              <a:rPr lang="en-US" sz="1800" dirty="0">
                <a:solidFill>
                  <a:schemeClr val="bg1"/>
                </a:solidFill>
                <a:latin typeface="Overpass Light" panose="00000400000000000000" pitchFamily="2" charset="0"/>
              </a:rPr>
            </a:br>
            <a:br>
              <a:rPr lang="en-US" sz="1800" dirty="0">
                <a:solidFill>
                  <a:schemeClr val="bg1"/>
                </a:solidFill>
                <a:latin typeface="Overpass Light" panose="00000400000000000000" pitchFamily="2" charset="0"/>
              </a:rPr>
            </a:br>
            <a:r>
              <a:rPr lang="en-US" sz="1800" dirty="0">
                <a:solidFill>
                  <a:schemeClr val="bg1"/>
                </a:solidFill>
                <a:latin typeface="Overpass Light" panose="00000400000000000000" pitchFamily="2" charset="0"/>
              </a:rPr>
              <a:t>If we can help people become more comfortable talking about their health and being more open, we </a:t>
            </a:r>
            <a:r>
              <a:rPr lang="en-US" sz="1800" dirty="0">
                <a:solidFill>
                  <a:schemeClr val="bg1"/>
                </a:solidFill>
                <a:latin typeface="Overpass ExtraBold" panose="00000900000000000000" pitchFamily="2" charset="0"/>
              </a:rPr>
              <a:t>can </a:t>
            </a:r>
            <a:r>
              <a:rPr lang="en-US" sz="1800" b="1" dirty="0">
                <a:solidFill>
                  <a:schemeClr val="bg1"/>
                </a:solidFill>
                <a:latin typeface="Overpass ExtraBold" panose="00000900000000000000" pitchFamily="2" charset="0"/>
              </a:rPr>
              <a:t>catch it early and save lives.”</a:t>
            </a:r>
            <a:br>
              <a:rPr lang="en-US" sz="1800" dirty="0">
                <a:solidFill>
                  <a:schemeClr val="bg1"/>
                </a:solidFill>
                <a:latin typeface="Overpass Light" panose="00000400000000000000" pitchFamily="2" charset="0"/>
              </a:rPr>
            </a:br>
            <a:endParaRPr lang="en-GB" sz="1800" b="1" dirty="0">
              <a:solidFill>
                <a:schemeClr val="bg1"/>
              </a:solidFill>
              <a:latin typeface="Overpass Light" panose="00000400000000000000" pitchFamily="2" charset="0"/>
            </a:endParaRPr>
          </a:p>
        </p:txBody>
      </p:sp>
      <p:sp>
        <p:nvSpPr>
          <p:cNvPr id="13" name="TextBox 12">
            <a:extLst>
              <a:ext uri="{FF2B5EF4-FFF2-40B4-BE49-F238E27FC236}">
                <a16:creationId xmlns:a16="http://schemas.microsoft.com/office/drawing/2014/main" id="{5556B309-D8B5-02B4-A102-5A7205BBB331}"/>
              </a:ext>
            </a:extLst>
          </p:cNvPr>
          <p:cNvSpPr txBox="1"/>
          <p:nvPr/>
        </p:nvSpPr>
        <p:spPr>
          <a:xfrm>
            <a:off x="4698783" y="4176290"/>
            <a:ext cx="3533540" cy="424732"/>
          </a:xfrm>
          <a:prstGeom prst="rect">
            <a:avLst/>
          </a:prstGeom>
          <a:noFill/>
        </p:spPr>
        <p:txBody>
          <a:bodyPr wrap="square" rtlCol="0" anchor="b">
            <a:spAutoFit/>
          </a:bodyPr>
          <a:lstStyle/>
          <a:p>
            <a:pPr algn="r">
              <a:lnSpc>
                <a:spcPct val="80000"/>
              </a:lnSpc>
            </a:pPr>
            <a:r>
              <a:rPr lang="en-US" sz="1800" dirty="0">
                <a:solidFill>
                  <a:schemeClr val="bg1"/>
                </a:solidFill>
                <a:latin typeface="Overpass Light" panose="00000400000000000000" pitchFamily="2" charset="0"/>
              </a:rPr>
              <a:t>Ray Clinger</a:t>
            </a:r>
            <a:br>
              <a:rPr lang="en-US" sz="1800" dirty="0">
                <a:solidFill>
                  <a:schemeClr val="bg1"/>
                </a:solidFill>
                <a:latin typeface="Overpass Light" panose="00000400000000000000" pitchFamily="2" charset="0"/>
              </a:rPr>
            </a:br>
            <a:r>
              <a:rPr lang="en-US" sz="900" dirty="0">
                <a:solidFill>
                  <a:schemeClr val="bg1"/>
                </a:solidFill>
                <a:latin typeface="Overpass Light" panose="00000400000000000000" pitchFamily="2" charset="0"/>
              </a:rPr>
              <a:t>Testicular Cancer Survivor</a:t>
            </a:r>
            <a:endParaRPr lang="en-GB" sz="1800" b="1" dirty="0">
              <a:solidFill>
                <a:schemeClr val="bg1"/>
              </a:solidFill>
              <a:latin typeface="Overpass Light" panose="00000400000000000000" pitchFamily="2" charset="0"/>
            </a:endParaRPr>
          </a:p>
        </p:txBody>
      </p:sp>
      <p:pic>
        <p:nvPicPr>
          <p:cNvPr id="14" name="Picture 13">
            <a:extLst>
              <a:ext uri="{FF2B5EF4-FFF2-40B4-BE49-F238E27FC236}">
                <a16:creationId xmlns:a16="http://schemas.microsoft.com/office/drawing/2014/main" id="{FAE03BCD-A33B-96C8-4250-E687983A4B45}"/>
              </a:ext>
            </a:extLst>
          </p:cNvPr>
          <p:cNvPicPr>
            <a:picLocks noChangeAspect="1"/>
          </p:cNvPicPr>
          <p:nvPr/>
        </p:nvPicPr>
        <p:blipFill rotWithShape="1">
          <a:blip r:embed="rId30" cstate="email">
            <a:extLst>
              <a:ext uri="{28A0092B-C50C-407E-A947-70E740481C1C}">
                <a14:useLocalDpi xmlns:a14="http://schemas.microsoft.com/office/drawing/2010/main" val="0"/>
              </a:ext>
            </a:extLst>
          </a:blip>
          <a:srcRect r="11015"/>
          <a:stretch/>
        </p:blipFill>
        <p:spPr>
          <a:xfrm>
            <a:off x="0" y="1"/>
            <a:ext cx="3787107" cy="5143500"/>
          </a:xfrm>
          <a:prstGeom prst="rect">
            <a:avLst/>
          </a:prstGeom>
        </p:spPr>
      </p:pic>
      <p:sp>
        <p:nvSpPr>
          <p:cNvPr id="17" name="Rectangle 16">
            <a:extLst>
              <a:ext uri="{FF2B5EF4-FFF2-40B4-BE49-F238E27FC236}">
                <a16:creationId xmlns:a16="http://schemas.microsoft.com/office/drawing/2014/main" id="{5C84F565-B023-2F96-8DD0-054B4242310A}"/>
              </a:ext>
            </a:extLst>
          </p:cNvPr>
          <p:cNvSpPr/>
          <p:nvPr/>
        </p:nvSpPr>
        <p:spPr>
          <a:xfrm>
            <a:off x="0" y="-1"/>
            <a:ext cx="3786814" cy="5143500"/>
          </a:xfrm>
          <a:prstGeom prst="rect">
            <a:avLst/>
          </a:prstGeom>
          <a:gradFill flip="none" rotWithShape="1">
            <a:gsLst>
              <a:gs pos="25000">
                <a:schemeClr val="tx1">
                  <a:alpha val="71000"/>
                </a:schemeClr>
              </a:gs>
              <a:gs pos="100000">
                <a:schemeClr val="tx1">
                  <a:alpha val="28644"/>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custDataLst>
      <p:tags r:id="rId1"/>
    </p:custDataLst>
    <p:extLst>
      <p:ext uri="{BB962C8B-B14F-4D97-AF65-F5344CB8AC3E}">
        <p14:creationId xmlns:p14="http://schemas.microsoft.com/office/powerpoint/2010/main" val="183154745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3B128-5138-4E44-9B75-2560F6C7060D}"/>
              </a:ext>
            </a:extLst>
          </p:cNvPr>
          <p:cNvSpPr txBox="1"/>
          <p:nvPr/>
        </p:nvSpPr>
        <p:spPr>
          <a:xfrm>
            <a:off x="268897" y="566567"/>
            <a:ext cx="7254735" cy="675698"/>
          </a:xfrm>
          <a:prstGeom prst="rect">
            <a:avLst/>
          </a:prstGeom>
          <a:noFill/>
        </p:spPr>
        <p:txBody>
          <a:bodyPr wrap="square" rtlCol="0">
            <a:spAutoFit/>
          </a:bodyPr>
          <a:lstStyle/>
          <a:p>
            <a:pPr>
              <a:lnSpc>
                <a:spcPct val="80000"/>
              </a:lnSpc>
            </a:pPr>
            <a:r>
              <a:rPr lang="en-GB" sz="4500" spc="92" dirty="0">
                <a:solidFill>
                  <a:schemeClr val="bg1"/>
                </a:solidFill>
                <a:latin typeface="Anton" pitchFamily="2" charset="77"/>
              </a:rPr>
              <a:t>HOW WILL YOU TAKE ACTION?</a:t>
            </a:r>
            <a:endParaRPr lang="en-US" sz="4500" spc="92" dirty="0">
              <a:solidFill>
                <a:schemeClr val="bg1"/>
              </a:solidFill>
              <a:latin typeface="Overpass" panose="00000500000000000000" pitchFamily="2" charset="0"/>
            </a:endParaRPr>
          </a:p>
        </p:txBody>
      </p:sp>
      <p:graphicFrame>
        <p:nvGraphicFramePr>
          <p:cNvPr id="5" name="Table 4">
            <a:extLst>
              <a:ext uri="{FF2B5EF4-FFF2-40B4-BE49-F238E27FC236}">
                <a16:creationId xmlns:a16="http://schemas.microsoft.com/office/drawing/2014/main" id="{7149F27F-A0D0-4956-A9B7-6C2FDAB6B644}"/>
              </a:ext>
            </a:extLst>
          </p:cNvPr>
          <p:cNvGraphicFramePr>
            <a:graphicFrameLocks noGrp="1"/>
          </p:cNvGraphicFramePr>
          <p:nvPr>
            <p:extLst>
              <p:ext uri="{D42A27DB-BD31-4B8C-83A1-F6EECF244321}">
                <p14:modId xmlns:p14="http://schemas.microsoft.com/office/powerpoint/2010/main" val="2919422400"/>
              </p:ext>
            </p:extLst>
          </p:nvPr>
        </p:nvGraphicFramePr>
        <p:xfrm>
          <a:off x="643209" y="1428882"/>
          <a:ext cx="7857582" cy="3063240"/>
        </p:xfrm>
        <a:graphic>
          <a:graphicData uri="http://schemas.openxmlformats.org/drawingml/2006/table">
            <a:tbl>
              <a:tblPr bandRow="1">
                <a:tableStyleId>{5940675A-B579-460E-94D1-54222C63F5DA}</a:tableStyleId>
              </a:tblPr>
              <a:tblGrid>
                <a:gridCol w="7857582">
                  <a:extLst>
                    <a:ext uri="{9D8B030D-6E8A-4147-A177-3AD203B41FA5}">
                      <a16:colId xmlns:a16="http://schemas.microsoft.com/office/drawing/2014/main" val="20000"/>
                    </a:ext>
                  </a:extLst>
                </a:gridCol>
              </a:tblGrid>
              <a:tr h="773955">
                <a:tc>
                  <a:txBody>
                    <a:bodyPr/>
                    <a:lstStyle/>
                    <a:p>
                      <a:pPr marL="0" marR="0" lvl="0" indent="0" algn="l" defTabSz="68554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113" normalizeH="0" baseline="0" noProof="0" dirty="0">
                        <a:ln>
                          <a:noFill/>
                        </a:ln>
                        <a:solidFill>
                          <a:schemeClr val="bg1"/>
                        </a:solidFill>
                        <a:effectLst/>
                        <a:uLnTx/>
                        <a:uFillTx/>
                        <a:latin typeface="Anton" pitchFamily="2" charset="77"/>
                        <a:ea typeface="+mn-ea"/>
                        <a:cs typeface="+mn-cs"/>
                      </a:endParaRPr>
                    </a:p>
                    <a:p>
                      <a:pPr marL="914400" marR="0" lvl="2" indent="0" algn="l" defTabSz="685543"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Check your pair using </a:t>
                      </a: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hlinkClick r:id="rId4"/>
                        </a:rPr>
                        <a:t>Movember’s how-to guide</a:t>
                      </a:r>
                      <a:endParaRPr kumimoji="0" lang="en-US"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endParaRPr>
                    </a:p>
                    <a:p>
                      <a:pPr marL="0" marR="0" lvl="0" indent="0" algn="l" defTabSz="685543" rtl="0" eaLnBrk="1" fontAlgn="auto" latinLnBrk="0" hangingPunct="1">
                        <a:lnSpc>
                          <a:spcPct val="100000"/>
                        </a:lnSpc>
                        <a:spcBef>
                          <a:spcPts val="1200"/>
                        </a:spcBef>
                        <a:spcAft>
                          <a:spcPts val="0"/>
                        </a:spcAft>
                        <a:buClrTx/>
                        <a:buSzTx/>
                        <a:buFontTx/>
                        <a:buNone/>
                        <a:tabLst/>
                        <a:defRPr/>
                      </a:pPr>
                      <a:endParaRPr kumimoji="0" lang="en-GB" sz="11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Make it a regular habit. And if something doesn’t feel right, get it checked by a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Share what you learned today with a man in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660133"/>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113" normalizeH="0" baseline="0" dirty="0">
                          <a:ln>
                            <a:noFill/>
                          </a:ln>
                          <a:solidFill>
                            <a:schemeClr val="bg1"/>
                          </a:solidFill>
                          <a:effectLst/>
                          <a:uLnTx/>
                          <a:uFillTx/>
                          <a:latin typeface="Overpass Light" panose="00000400000000000000" pitchFamily="2" charset="0"/>
                          <a:ea typeface="+mn-ea"/>
                          <a:cs typeface="+mn-cs"/>
                        </a:rPr>
                        <a:t>Learn more about testicular cancer at </a:t>
                      </a:r>
                      <a:r>
                        <a:rPr kumimoji="0" lang="en-US" sz="1500" b="0" i="0" u="none" strike="noStrike" kern="1200" cap="none" spc="113" normalizeH="0" baseline="0" dirty="0">
                          <a:ln>
                            <a:noFill/>
                          </a:ln>
                          <a:solidFill>
                            <a:schemeClr val="bg1"/>
                          </a:solidFill>
                          <a:effectLst/>
                          <a:uLnTx/>
                          <a:uFillTx/>
                          <a:latin typeface="Overpass Light" panose="00000400000000000000" pitchFamily="2" charset="0"/>
                          <a:ea typeface="+mn-ea"/>
                          <a:cs typeface="+mn-cs"/>
                          <a:hlinkClick r:id="rId5"/>
                        </a:rPr>
                        <a:t>movember.com/</a:t>
                      </a:r>
                      <a:r>
                        <a:rPr kumimoji="0" lang="en-US" sz="1500" b="0" i="0" u="none" strike="noStrike" kern="1200" cap="none" spc="113" normalizeH="0" baseline="0" dirty="0" err="1">
                          <a:ln>
                            <a:noFill/>
                          </a:ln>
                          <a:solidFill>
                            <a:schemeClr val="bg1"/>
                          </a:solidFill>
                          <a:effectLst/>
                          <a:uLnTx/>
                          <a:uFillTx/>
                          <a:latin typeface="Overpass Light" panose="00000400000000000000" pitchFamily="2" charset="0"/>
                          <a:ea typeface="+mn-ea"/>
                          <a:cs typeface="+mn-cs"/>
                          <a:hlinkClick r:id="rId5"/>
                        </a:rPr>
                        <a:t>KnowThyNuts</a:t>
                      </a:r>
                      <a:endParaRPr kumimoji="0" lang="en-US" sz="1500" b="0" i="0" u="none" strike="noStrike" kern="1200" cap="none" spc="113" normalizeH="0" baseline="0" dirty="0">
                        <a:ln>
                          <a:noFill/>
                        </a:ln>
                        <a:solidFill>
                          <a:schemeClr val="bg1"/>
                        </a:solidFill>
                        <a:effectLst/>
                        <a:uLnTx/>
                        <a:uFillTx/>
                        <a:latin typeface="Overpass Light" panose="000004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lain" startAt="4"/>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057108"/>
                  </a:ext>
                </a:extLst>
              </a:tr>
            </a:tbl>
          </a:graphicData>
        </a:graphic>
      </p:graphicFrame>
      <p:pic>
        <p:nvPicPr>
          <p:cNvPr id="9" name="Graphic 8" descr="Badge 4 with solid fill">
            <a:extLst>
              <a:ext uri="{FF2B5EF4-FFF2-40B4-BE49-F238E27FC236}">
                <a16:creationId xmlns:a16="http://schemas.microsoft.com/office/drawing/2014/main" id="{AF8BA028-44C1-705A-BAB0-6162FB8B95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209" y="3831878"/>
            <a:ext cx="685800" cy="685800"/>
          </a:xfrm>
          <a:prstGeom prst="rect">
            <a:avLst/>
          </a:prstGeom>
        </p:spPr>
      </p:pic>
      <p:pic>
        <p:nvPicPr>
          <p:cNvPr id="11" name="Graphic 10" descr="Badge 3 with solid fill">
            <a:extLst>
              <a:ext uri="{FF2B5EF4-FFF2-40B4-BE49-F238E27FC236}">
                <a16:creationId xmlns:a16="http://schemas.microsoft.com/office/drawing/2014/main" id="{F30E2E91-F1B7-CEC9-57DC-61380156F3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209" y="3137413"/>
            <a:ext cx="685800" cy="685800"/>
          </a:xfrm>
          <a:prstGeom prst="rect">
            <a:avLst/>
          </a:prstGeom>
        </p:spPr>
      </p:pic>
      <p:pic>
        <p:nvPicPr>
          <p:cNvPr id="13" name="Graphic 12" descr="Badge with solid fill">
            <a:extLst>
              <a:ext uri="{FF2B5EF4-FFF2-40B4-BE49-F238E27FC236}">
                <a16:creationId xmlns:a16="http://schemas.microsoft.com/office/drawing/2014/main" id="{1445D797-8E6B-1411-0C5D-3732CFD232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3209" y="2297879"/>
            <a:ext cx="685800" cy="685800"/>
          </a:xfrm>
          <a:prstGeom prst="rect">
            <a:avLst/>
          </a:prstGeom>
        </p:spPr>
      </p:pic>
      <p:pic>
        <p:nvPicPr>
          <p:cNvPr id="15" name="Graphic 14" descr="Badge 1 with solid fill">
            <a:extLst>
              <a:ext uri="{FF2B5EF4-FFF2-40B4-BE49-F238E27FC236}">
                <a16:creationId xmlns:a16="http://schemas.microsoft.com/office/drawing/2014/main" id="{9A6AFB99-DD7D-5A87-1517-1416B4F36B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3209" y="1427172"/>
            <a:ext cx="685800" cy="685800"/>
          </a:xfrm>
          <a:prstGeom prst="rect">
            <a:avLst/>
          </a:prstGeom>
        </p:spPr>
      </p:pic>
    </p:spTree>
    <p:custDataLst>
      <p:tags r:id="rId1"/>
    </p:custDataLst>
    <p:extLst>
      <p:ext uri="{BB962C8B-B14F-4D97-AF65-F5344CB8AC3E}">
        <p14:creationId xmlns:p14="http://schemas.microsoft.com/office/powerpoint/2010/main" val="415578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FEC76-48CA-8C42-B26A-E5C7B5EF14F2}"/>
              </a:ext>
            </a:extLst>
          </p:cNvPr>
          <p:cNvSpPr/>
          <p:nvPr/>
        </p:nvSpPr>
        <p:spPr>
          <a:xfrm>
            <a:off x="1192" y="0"/>
            <a:ext cx="914161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 name="TextBox 2">
            <a:extLst>
              <a:ext uri="{FF2B5EF4-FFF2-40B4-BE49-F238E27FC236}">
                <a16:creationId xmlns:a16="http://schemas.microsoft.com/office/drawing/2014/main" id="{968D7DE2-F7D5-244A-9944-1EC4CC61A7D8}"/>
              </a:ext>
            </a:extLst>
          </p:cNvPr>
          <p:cNvSpPr txBox="1"/>
          <p:nvPr/>
        </p:nvSpPr>
        <p:spPr>
          <a:xfrm>
            <a:off x="2047662" y="2137540"/>
            <a:ext cx="5048677" cy="1011944"/>
          </a:xfrm>
          <a:prstGeom prst="rect">
            <a:avLst/>
          </a:prstGeom>
          <a:noFill/>
        </p:spPr>
        <p:txBody>
          <a:bodyPr wrap="square" rtlCol="0">
            <a:spAutoFit/>
          </a:bodyPr>
          <a:lstStyle/>
          <a:p>
            <a:pPr algn="ctr">
              <a:lnSpc>
                <a:spcPct val="80000"/>
              </a:lnSpc>
            </a:pPr>
            <a:r>
              <a:rPr lang="en-GB" sz="7300" dirty="0">
                <a:solidFill>
                  <a:schemeClr val="bg1"/>
                </a:solidFill>
                <a:latin typeface="Anton" pitchFamily="2" charset="77"/>
              </a:rPr>
              <a:t>THANK YOU</a:t>
            </a:r>
            <a:endParaRPr lang="en-US" sz="7300" dirty="0">
              <a:solidFill>
                <a:schemeClr val="bg1"/>
              </a:solidFill>
              <a:latin typeface="Anton" pitchFamily="2" charset="77"/>
            </a:endParaRPr>
          </a:p>
        </p:txBody>
      </p:sp>
      <p:pic>
        <p:nvPicPr>
          <p:cNvPr id="4" name="Picture 3">
            <a:extLst>
              <a:ext uri="{FF2B5EF4-FFF2-40B4-BE49-F238E27FC236}">
                <a16:creationId xmlns:a16="http://schemas.microsoft.com/office/drawing/2014/main" id="{B17F497F-41F0-3A4F-8C1E-3139FB013CEA}"/>
              </a:ext>
            </a:extLst>
          </p:cNvPr>
          <p:cNvPicPr>
            <a:picLocks noChangeAspect="1"/>
          </p:cNvPicPr>
          <p:nvPr/>
        </p:nvPicPr>
        <p:blipFill>
          <a:blip r:embed="rId4"/>
          <a:stretch>
            <a:fillRect/>
          </a:stretch>
        </p:blipFill>
        <p:spPr>
          <a:xfrm>
            <a:off x="4060063" y="1527175"/>
            <a:ext cx="1023875" cy="338706"/>
          </a:xfrm>
          <a:prstGeom prst="rect">
            <a:avLst/>
          </a:prstGeom>
        </p:spPr>
      </p:pic>
      <p:sp>
        <p:nvSpPr>
          <p:cNvPr id="5" name="TextBox 4">
            <a:extLst>
              <a:ext uri="{FF2B5EF4-FFF2-40B4-BE49-F238E27FC236}">
                <a16:creationId xmlns:a16="http://schemas.microsoft.com/office/drawing/2014/main" id="{48E0F0C9-E3BA-8B11-5159-39592DA7CF8B}"/>
              </a:ext>
            </a:extLst>
          </p:cNvPr>
          <p:cNvSpPr txBox="1"/>
          <p:nvPr/>
        </p:nvSpPr>
        <p:spPr>
          <a:xfrm>
            <a:off x="2733061" y="4407121"/>
            <a:ext cx="4363278" cy="300082"/>
          </a:xfrm>
          <a:prstGeom prst="rect">
            <a:avLst/>
          </a:prstGeom>
          <a:noFill/>
        </p:spPr>
        <p:txBody>
          <a:bodyPr wrap="square" rtlCol="0">
            <a:spAutoFit/>
          </a:bodyPr>
          <a:lstStyle/>
          <a:p>
            <a:r>
              <a:rPr lang="en-US" dirty="0">
                <a:solidFill>
                  <a:schemeClr val="bg1"/>
                </a:solidFill>
                <a:latin typeface="Overpass" pitchFamily="2" charset="77"/>
              </a:rPr>
              <a:t>Learn more at </a:t>
            </a:r>
            <a:r>
              <a:rPr lang="en-US" u="sng" dirty="0">
                <a:solidFill>
                  <a:schemeClr val="bg1"/>
                </a:solidFill>
                <a:latin typeface="Overpass" pitchFamily="2" charset="77"/>
                <a:hlinkClick r:id="rId5"/>
              </a:rPr>
              <a:t>movember.com/KnowThyNuts</a:t>
            </a:r>
            <a:endParaRPr lang="en-US" u="sng" dirty="0">
              <a:solidFill>
                <a:schemeClr val="bg1"/>
              </a:solidFill>
              <a:latin typeface="Overpass" pitchFamily="2" charset="77"/>
            </a:endParaRPr>
          </a:p>
        </p:txBody>
      </p:sp>
    </p:spTree>
    <p:custDataLst>
      <p:tags r:id="rId1"/>
    </p:custDataLst>
    <p:extLst>
      <p:ext uri="{BB962C8B-B14F-4D97-AF65-F5344CB8AC3E}">
        <p14:creationId xmlns:p14="http://schemas.microsoft.com/office/powerpoint/2010/main" val="1653895203"/>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69937</TotalTime>
  <Words>1283</Words>
  <Application>Microsoft Office PowerPoint</Application>
  <PresentationFormat>On-screen Show (16:9)</PresentationFormat>
  <Paragraphs>107</Paragraphs>
  <Slides>9</Slides>
  <Notes>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Anton</vt:lpstr>
      <vt:lpstr>Arial</vt:lpstr>
      <vt:lpstr>Arial Narrow</vt:lpstr>
      <vt:lpstr>Calibri</vt:lpstr>
      <vt:lpstr>Calibri Light</vt:lpstr>
      <vt:lpstr>Overpass</vt:lpstr>
      <vt:lpstr>Overpass ExtraBold</vt:lpstr>
      <vt:lpstr>Overpass Light</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Slidepro</dc:creator>
  <cp:keywords/>
  <dc:description/>
  <cp:lastModifiedBy>Tom Prince</cp:lastModifiedBy>
  <cp:revision>7652</cp:revision>
  <cp:lastPrinted>2019-06-06T05:08:56Z</cp:lastPrinted>
  <dcterms:created xsi:type="dcterms:W3CDTF">2014-11-12T21:47:38Z</dcterms:created>
  <dcterms:modified xsi:type="dcterms:W3CDTF">2026-02-16T23:14:37Z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F9EAA155-F070-415E-B507-51DE4D7B8181</vt:lpwstr>
  </property>
  <property fmtid="{D5CDD505-2E9C-101B-9397-08002B2CF9AE}" pid="3" name="ArticulatePath">
    <vt:lpwstr>Movember Impact Overview External</vt:lpwstr>
  </property>
</Properties>
</file>